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51"/>
  </p:notesMasterIdLst>
  <p:sldIdLst>
    <p:sldId id="256" r:id="rId2"/>
    <p:sldId id="418" r:id="rId3"/>
    <p:sldId id="419" r:id="rId4"/>
    <p:sldId id="420" r:id="rId5"/>
    <p:sldId id="257" r:id="rId6"/>
    <p:sldId id="413" r:id="rId7"/>
    <p:sldId id="395" r:id="rId8"/>
    <p:sldId id="396" r:id="rId9"/>
    <p:sldId id="397" r:id="rId10"/>
    <p:sldId id="400" r:id="rId11"/>
    <p:sldId id="401" r:id="rId12"/>
    <p:sldId id="398" r:id="rId13"/>
    <p:sldId id="399" r:id="rId14"/>
    <p:sldId id="403" r:id="rId15"/>
    <p:sldId id="402" r:id="rId16"/>
    <p:sldId id="404" r:id="rId17"/>
    <p:sldId id="411" r:id="rId18"/>
    <p:sldId id="405" r:id="rId19"/>
    <p:sldId id="406" r:id="rId20"/>
    <p:sldId id="407" r:id="rId21"/>
    <p:sldId id="408" r:id="rId22"/>
    <p:sldId id="410" r:id="rId23"/>
    <p:sldId id="412" r:id="rId24"/>
    <p:sldId id="394" r:id="rId25"/>
    <p:sldId id="414" r:id="rId26"/>
    <p:sldId id="415" r:id="rId27"/>
    <p:sldId id="416" r:id="rId28"/>
    <p:sldId id="421" r:id="rId29"/>
    <p:sldId id="422" r:id="rId30"/>
    <p:sldId id="423" r:id="rId31"/>
    <p:sldId id="424" r:id="rId32"/>
    <p:sldId id="425" r:id="rId33"/>
    <p:sldId id="427" r:id="rId34"/>
    <p:sldId id="426" r:id="rId35"/>
    <p:sldId id="429" r:id="rId36"/>
    <p:sldId id="428" r:id="rId37"/>
    <p:sldId id="430" r:id="rId38"/>
    <p:sldId id="431" r:id="rId39"/>
    <p:sldId id="433" r:id="rId40"/>
    <p:sldId id="435" r:id="rId41"/>
    <p:sldId id="437" r:id="rId42"/>
    <p:sldId id="438" r:id="rId43"/>
    <p:sldId id="439" r:id="rId44"/>
    <p:sldId id="436" r:id="rId45"/>
    <p:sldId id="440" r:id="rId46"/>
    <p:sldId id="434" r:id="rId47"/>
    <p:sldId id="441" r:id="rId48"/>
    <p:sldId id="442" r:id="rId49"/>
    <p:sldId id="417" r:id="rId50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1pPr>
    <a:lvl2pPr indent="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2pPr>
    <a:lvl3pPr indent="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3pPr>
    <a:lvl4pPr indent="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4pPr>
    <a:lvl5pPr indent="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292929"/>
    <a:srgbClr val="3F3F3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9519" autoAdjust="0"/>
  </p:normalViewPr>
  <p:slideViewPr>
    <p:cSldViewPr snapToGrid="0">
      <p:cViewPr varScale="1">
        <p:scale>
          <a:sx n="59" d="100"/>
          <a:sy n="59" d="100"/>
        </p:scale>
        <p:origin x="228" y="4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hape 40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23" name="Shape 41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358145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676400" y="10845298"/>
            <a:ext cx="21031200" cy="1387475"/>
          </a:xfrm>
        </p:spPr>
        <p:txBody>
          <a:bodyPr anchorCtr="1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8500" baseline="0" dirty="0" smtClean="0">
                <a:solidFill>
                  <a:schemeClr val="bg2"/>
                </a:solidFill>
                <a:latin typeface="+mj-lt"/>
                <a:sym typeface="Arial"/>
              </a:defRPr>
            </a:lvl1pPr>
          </a:lstStyle>
          <a:p>
            <a:endParaRPr lang="en-US" dirty="0">
              <a:sym typeface="Arial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676400" y="7094538"/>
            <a:ext cx="21031199" cy="3750760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0" cap="all" baseline="0">
                <a:solidFill>
                  <a:srgbClr val="FFD966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6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676400" y="7550515"/>
            <a:ext cx="21031200" cy="2217738"/>
          </a:xfrm>
        </p:spPr>
        <p:txBody>
          <a:bodyPr>
            <a:noAutofit/>
          </a:bodyPr>
          <a:lstStyle>
            <a:lvl1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algn="ctr">
              <a:def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88288"/>
            <a:ext cx="21031200" cy="2651126"/>
          </a:xfrm>
        </p:spPr>
        <p:txBody>
          <a:bodyPr anchor="b" anchorCtr="1">
            <a:normAutofit/>
          </a:bodyPr>
          <a:lstStyle>
            <a:lvl1pPr algn="ctr">
              <a:defRPr kumimoji="0" lang="en-US" sz="8000" b="1" i="0" u="none" strike="noStrike" cap="all" spc="1800" normalizeH="0" baseline="0" dirty="0">
                <a:ln>
                  <a:noFill/>
                </a:ln>
                <a:solidFill>
                  <a:srgbClr val="FFD96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33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12130088" y="0"/>
            <a:ext cx="12253912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hangingPunct="0"/>
            <a:endParaRPr lang="en-US" altLang="zh-CN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6" name="Rectangle"/>
          <p:cNvSpPr>
            <a:spLocks noChangeArrowheads="1"/>
          </p:cNvSpPr>
          <p:nvPr userDrawn="1"/>
        </p:nvSpPr>
        <p:spPr bwMode="auto">
          <a:xfrm>
            <a:off x="1752600" y="5586413"/>
            <a:ext cx="8972550" cy="127000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t="8536" r="16029" b="30823"/>
          <a:stretch>
            <a:fillRect/>
          </a:stretch>
        </p:blipFill>
        <p:spPr bwMode="auto">
          <a:xfrm>
            <a:off x="4692650" y="403225"/>
            <a:ext cx="2627313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 b="1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9796" y="0"/>
            <a:ext cx="12254204" cy="13716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 marL="746125" indent="-288925">
              <a:lnSpc>
                <a:spcPct val="100000"/>
              </a:lnSpc>
              <a:defRPr sz="2400"/>
            </a:lvl2pPr>
            <a:lvl3pPr marL="1143000" indent="-228600">
              <a:lnSpc>
                <a:spcPct val="100000"/>
              </a:lnSpc>
              <a:defRPr sz="1800"/>
            </a:lvl3pPr>
            <a:lvl4pPr marL="1600200" indent="-228600">
              <a:lnSpc>
                <a:spcPct val="100000"/>
              </a:lnSpc>
              <a:defRPr sz="1600"/>
            </a:lvl4pPr>
            <a:lvl5pPr marL="2057400" indent="-228600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2515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Typ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>
            <a:spLocks noChangeArrowheads="1"/>
          </p:cNvSpPr>
          <p:nvPr userDrawn="1"/>
        </p:nvSpPr>
        <p:spPr bwMode="auto">
          <a:xfrm>
            <a:off x="1400175" y="0"/>
            <a:ext cx="7764463" cy="13716000"/>
          </a:xfrm>
          <a:prstGeom prst="rect">
            <a:avLst/>
          </a:prstGeom>
          <a:solidFill>
            <a:srgbClr val="FFD966">
              <a:alpha val="7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t="8536" r="16029" b="30823"/>
          <a:stretch>
            <a:fillRect/>
          </a:stretch>
        </p:blipFill>
        <p:spPr bwMode="auto">
          <a:xfrm>
            <a:off x="3968750" y="385763"/>
            <a:ext cx="2627313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13716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03755" y="4183930"/>
            <a:ext cx="6557962" cy="9135028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800" b="1" cap="all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23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Typ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3"/>
          <p:cNvSpPr>
            <a:spLocks noGrp="1" noRot="1" noChangeAspect="1" noMove="1" noResize="1" noEditPoints="1" noAdjustHandles="1" noChangeArrowheads="1" noChangeShapeType="1" noTextEdit="1"/>
          </p:cNvSpPr>
          <p:nvPr userDrawn="1"/>
        </p:nvSpPr>
        <p:spPr>
          <a:xfrm flipV="1">
            <a:off x="0" y="0"/>
            <a:ext cx="15079663" cy="13716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3F3F3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</a:endParaRPr>
          </a:p>
        </p:txBody>
      </p:sp>
      <p:sp>
        <p:nvSpPr>
          <p:cNvPr id="5" name="Freeform: Shape 15"/>
          <p:cNvSpPr>
            <a:spLocks noGrp="1" noRot="1" noChangeAspect="1" noMove="1" noResize="1" noEditPoints="1" noAdjustHandles="1" noChangeArrowheads="1" noChangeShapeType="1" noTextEdit="1"/>
          </p:cNvSpPr>
          <p:nvPr userDrawn="1"/>
        </p:nvSpPr>
        <p:spPr>
          <a:xfrm flipV="1">
            <a:off x="0" y="0"/>
            <a:ext cx="14185900" cy="13716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</a:endParaRPr>
          </a:p>
        </p:txBody>
      </p:sp>
      <p:sp>
        <p:nvSpPr>
          <p:cNvPr id="6" name="Rectangle"/>
          <p:cNvSpPr>
            <a:spLocks noChangeArrowheads="1"/>
          </p:cNvSpPr>
          <p:nvPr userDrawn="1"/>
        </p:nvSpPr>
        <p:spPr bwMode="auto">
          <a:xfrm>
            <a:off x="757238" y="4841875"/>
            <a:ext cx="7007225" cy="127000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pic>
        <p:nvPicPr>
          <p:cNvPr id="7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t="8536" r="16029" b="30823"/>
          <a:stretch>
            <a:fillRect/>
          </a:stretch>
        </p:blipFill>
        <p:spPr bwMode="auto">
          <a:xfrm>
            <a:off x="2909888" y="387350"/>
            <a:ext cx="262731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56714" y="387999"/>
            <a:ext cx="9395380" cy="4365523"/>
          </a:xfrm>
        </p:spPr>
        <p:txBody>
          <a:bodyPr anchor="b">
            <a:normAutofit/>
          </a:bodyPr>
          <a:lstStyle>
            <a:lvl1pPr algn="l">
              <a:defRPr sz="5000" b="1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56714" y="5233467"/>
            <a:ext cx="9045575" cy="8002587"/>
          </a:xfrm>
        </p:spPr>
        <p:txBody>
          <a:bodyPr>
            <a:normAutofit/>
          </a:bodyPr>
          <a:lstStyle>
            <a:lvl1pPr>
              <a:defRPr sz="2400"/>
            </a:lvl1pPr>
            <a:lvl2pPr marL="746125" indent="-288925">
              <a:defRPr sz="2400"/>
            </a:lvl2pPr>
            <a:lvl3pPr marL="1143000" indent="-228600">
              <a:defRPr sz="1800"/>
            </a:lvl3pPr>
            <a:lvl4pPr marL="1600200" indent="-228600">
              <a:defRPr sz="1600"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80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ntent Slide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>
            <a:spLocks noChangeArrowheads="1"/>
          </p:cNvSpPr>
          <p:nvPr userDrawn="1"/>
        </p:nvSpPr>
        <p:spPr bwMode="auto">
          <a:xfrm>
            <a:off x="2154238" y="0"/>
            <a:ext cx="8364537" cy="13716000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5" name="Rectangle"/>
          <p:cNvSpPr>
            <a:spLocks noChangeArrowheads="1"/>
          </p:cNvSpPr>
          <p:nvPr userDrawn="1"/>
        </p:nvSpPr>
        <p:spPr bwMode="auto">
          <a:xfrm>
            <a:off x="2870200" y="4421188"/>
            <a:ext cx="7007225" cy="127000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pic>
        <p:nvPicPr>
          <p:cNvPr id="6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t="8536" r="16029" b="30823"/>
          <a:stretch>
            <a:fillRect/>
          </a:stretch>
        </p:blipFill>
        <p:spPr bwMode="auto">
          <a:xfrm>
            <a:off x="21756688" y="11033125"/>
            <a:ext cx="2627312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869459" y="2178424"/>
            <a:ext cx="7008270" cy="2070682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2869460" y="4846320"/>
            <a:ext cx="7008270" cy="89960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746125" indent="-288925">
              <a:lnSpc>
                <a:spcPct val="100000"/>
              </a:lnSpc>
              <a:defRPr sz="2400"/>
            </a:lvl2pPr>
            <a:lvl3pPr marL="1143000" indent="-228600">
              <a:lnSpc>
                <a:spcPct val="100000"/>
              </a:lnSpc>
              <a:defRPr sz="1800"/>
            </a:lvl3pPr>
            <a:lvl4pPr marL="1600200" indent="-228600">
              <a:lnSpc>
                <a:spcPct val="100000"/>
              </a:lnSpc>
              <a:defRPr sz="1600"/>
            </a:lvl4pPr>
            <a:lvl5pPr marL="2057400" indent="-228600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6136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he Picture slide"/>
          <p:cNvSpPr txBox="1">
            <a:spLocks noChangeArrowheads="1"/>
          </p:cNvSpPr>
          <p:nvPr userDrawn="1"/>
        </p:nvSpPr>
        <p:spPr bwMode="auto">
          <a:xfrm>
            <a:off x="13454063" y="3657600"/>
            <a:ext cx="261143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>
            <a:spAutoFit/>
          </a:bodyPr>
          <a:lstStyle>
            <a:lvl1pPr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1pPr>
            <a:lvl2pPr marL="742950" indent="-28575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2pPr>
            <a:lvl3pPr marL="11430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3pPr>
            <a:lvl4pPr marL="16002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4pPr>
            <a:lvl5pPr marL="20574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9pPr>
          </a:lstStyle>
          <a:p>
            <a:pPr algn="l">
              <a:buSzPct val="100000"/>
              <a:buFont typeface="宋体" pitchFamily="2" charset="-122"/>
              <a:buNone/>
            </a:pPr>
            <a:r>
              <a:rPr lang="zh-CN" sz="4000" b="1">
                <a:solidFill>
                  <a:srgbClr val="8C919D"/>
                </a:solidFill>
                <a:latin typeface="宋体" pitchFamily="2" charset="-122"/>
                <a:cs typeface="Helvetica" pitchFamily="34" charset="0"/>
                <a:sym typeface="Helvetica" pitchFamily="34" charset="0"/>
              </a:rPr>
              <a:t>成果</a:t>
            </a:r>
          </a:p>
        </p:txBody>
      </p:sp>
      <p:sp>
        <p:nvSpPr>
          <p:cNvPr id="6" name="The Picture slide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52717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>
            <a:spAutoFit/>
          </a:bodyPr>
          <a:lstStyle>
            <a:lvl1pPr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1pPr>
            <a:lvl2pPr marL="742950" indent="-28575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2pPr>
            <a:lvl3pPr marL="11430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3pPr>
            <a:lvl4pPr marL="16002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4pPr>
            <a:lvl5pPr marL="20574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9pPr>
          </a:lstStyle>
          <a:p>
            <a:pPr algn="l">
              <a:buSzPct val="100000"/>
              <a:buFont typeface="宋体" pitchFamily="2" charset="-122"/>
              <a:buNone/>
            </a:pPr>
            <a:r>
              <a:rPr lang="zh-CN" sz="4000" b="1">
                <a:solidFill>
                  <a:srgbClr val="8C919D"/>
                </a:solidFill>
                <a:latin typeface="宋体" pitchFamily="2" charset="-122"/>
                <a:cs typeface="Helvetica" pitchFamily="34" charset="0"/>
                <a:sym typeface="Helvetica" pitchFamily="34" charset="0"/>
              </a:rPr>
              <a:t>目标</a:t>
            </a:r>
          </a:p>
        </p:txBody>
      </p:sp>
      <p:sp>
        <p:nvSpPr>
          <p:cNvPr id="7" name="Rectangle"/>
          <p:cNvSpPr>
            <a:spLocks noChangeArrowheads="1"/>
          </p:cNvSpPr>
          <p:nvPr userDrawn="1"/>
        </p:nvSpPr>
        <p:spPr bwMode="auto">
          <a:xfrm>
            <a:off x="1752600" y="4475163"/>
            <a:ext cx="9437688" cy="128587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8" name="Rectangle"/>
          <p:cNvSpPr>
            <a:spLocks noChangeArrowheads="1"/>
          </p:cNvSpPr>
          <p:nvPr userDrawn="1"/>
        </p:nvSpPr>
        <p:spPr bwMode="auto">
          <a:xfrm>
            <a:off x="13454063" y="4479925"/>
            <a:ext cx="9439275" cy="128588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t="8536" r="16029" b="30823"/>
          <a:stretch>
            <a:fillRect/>
          </a:stretch>
        </p:blipFill>
        <p:spPr bwMode="auto">
          <a:xfrm>
            <a:off x="21756688" y="11033125"/>
            <a:ext cx="2627312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05786"/>
            <a:ext cx="21031200" cy="2651126"/>
          </a:xfrm>
        </p:spPr>
        <p:txBody>
          <a:bodyPr>
            <a:normAutofit/>
          </a:bodyPr>
          <a:lstStyle>
            <a:lvl1pPr>
              <a:defRPr kumimoji="0" lang="en-US" sz="2500" b="1" i="0" u="none" strike="noStrike" cap="all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752108" y="4766538"/>
            <a:ext cx="9438184" cy="8949462"/>
          </a:xfrm>
        </p:spPr>
        <p:txBody>
          <a:bodyPr>
            <a:normAutofit/>
          </a:bodyPr>
          <a:lstStyle>
            <a:lvl1pPr>
              <a:defRPr sz="2400"/>
            </a:lvl1pPr>
            <a:lvl2pPr marL="746125" indent="-288925">
              <a:defRPr sz="2400"/>
            </a:lvl2pPr>
            <a:lvl3pPr marL="1143000" indent="-228600">
              <a:defRPr sz="1800"/>
            </a:lvl3pPr>
            <a:lvl4pPr marL="1600200" indent="-228600">
              <a:defRPr sz="1600"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454824" y="4766538"/>
            <a:ext cx="9438184" cy="8949462"/>
          </a:xfrm>
        </p:spPr>
        <p:txBody>
          <a:bodyPr>
            <a:normAutofit/>
          </a:bodyPr>
          <a:lstStyle>
            <a:lvl1pPr>
              <a:defRPr sz="2400"/>
            </a:lvl1pPr>
            <a:lvl2pPr marL="746125" indent="-288925">
              <a:defRPr sz="2400"/>
            </a:lvl2pPr>
            <a:lvl3pPr marL="1143000" indent="-228600">
              <a:defRPr sz="1800"/>
            </a:lvl3pPr>
            <a:lvl4pPr marL="1600200" indent="-228600">
              <a:defRPr sz="1600"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843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rtlCol="0">
            <a:normAutofit/>
          </a:bodyPr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1676400" y="12712700"/>
            <a:ext cx="5486400" cy="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hangingPunct="0"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8077200" y="12712700"/>
            <a:ext cx="8229600" cy="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hangingPunct="0"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7221200" y="12712700"/>
            <a:ext cx="5486400" cy="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hangingPunct="0">
              <a:buSzPct val="25000"/>
              <a:defRPr sz="2400">
                <a:solidFill>
                  <a:srgbClr val="888888"/>
                </a:solidFill>
                <a:latin typeface="Calibri" pitchFamily="34" charset="0"/>
                <a:cs typeface="Calibri" pitchFamily="34" charset="0"/>
                <a:sym typeface="Calibri" pitchFamily="34" charset="0"/>
              </a:defRPr>
            </a:lvl1pPr>
          </a:lstStyle>
          <a:p>
            <a:fld id="{30D93F8D-E396-4A91-82E3-8FA1B10BD44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962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676400" y="730250"/>
            <a:ext cx="210312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76400" y="3651250"/>
            <a:ext cx="2103120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</p:sldLayoutIdLst>
  <p:txStyles>
    <p:titleStyle>
      <a:lvl1pPr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Helvetica" pitchFamily="34" charset="0"/>
        </a:defRPr>
      </a:lvl2pPr>
      <a:lvl3pPr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Helvetica" pitchFamily="34" charset="0"/>
        </a:defRPr>
      </a:lvl3pPr>
      <a:lvl4pPr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Helvetica" pitchFamily="34" charset="0"/>
        </a:defRPr>
      </a:lvl4pPr>
      <a:lvl5pPr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Helvetic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1828800" rtl="0" fontAlgn="base">
        <a:lnSpc>
          <a:spcPct val="90000"/>
        </a:lnSpc>
        <a:spcBef>
          <a:spcPts val="2000"/>
        </a:spcBef>
        <a:spcAft>
          <a:spcPct val="0"/>
        </a:spcAft>
        <a:buFont typeface="Arial" pitchFamily="34" charset="0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cs.unrealengine.com/en-US/InteractiveExperiences/Input/index.htm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60.png"/><Relationship Id="rId7" Type="http://schemas.openxmlformats.org/officeDocument/2006/relationships/customXml" Target="../ink/ink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emf"/><Relationship Id="rId5" Type="http://schemas.openxmlformats.org/officeDocument/2006/relationships/customXml" Target="../ink/ink1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62.emf"/><Relationship Id="rId4" Type="http://schemas.openxmlformats.org/officeDocument/2006/relationships/customXml" Target="../ink/ink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customXml" Target="../ink/ink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3.emf"/><Relationship Id="rId4" Type="http://schemas.openxmlformats.org/officeDocument/2006/relationships/customXml" Target="../ink/ink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2.emf"/><Relationship Id="rId7" Type="http://schemas.openxmlformats.org/officeDocument/2006/relationships/image" Target="../media/image6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3.emf"/><Relationship Id="rId10" Type="http://schemas.openxmlformats.org/officeDocument/2006/relationships/image" Target="../media/image72.png"/><Relationship Id="rId4" Type="http://schemas.openxmlformats.org/officeDocument/2006/relationships/customXml" Target="../ink/ink10.xml"/><Relationship Id="rId9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74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63.emf"/><Relationship Id="rId4" Type="http://schemas.openxmlformats.org/officeDocument/2006/relationships/customXml" Target="../ink/ink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63.emf"/><Relationship Id="rId4" Type="http://schemas.openxmlformats.org/officeDocument/2006/relationships/customXml" Target="../ink/ink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77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63.emf"/><Relationship Id="rId4" Type="http://schemas.openxmlformats.org/officeDocument/2006/relationships/customXml" Target="../ink/ink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customXml" Target="../ink/ink17.xml"/><Relationship Id="rId7" Type="http://schemas.openxmlformats.org/officeDocument/2006/relationships/image" Target="../media/image78.png"/><Relationship Id="rId2" Type="http://schemas.openxmlformats.org/officeDocument/2006/relationships/hyperlink" Target="https://stablekernel.com/article/creating-keystores-and-signing-android-app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emf"/><Relationship Id="rId5" Type="http://schemas.openxmlformats.org/officeDocument/2006/relationships/customXml" Target="../ink/ink18.xml"/><Relationship Id="rId4" Type="http://schemas.openxmlformats.org/officeDocument/2006/relationships/image" Target="../media/image62.emf"/><Relationship Id="rId9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customXml" Target="../ink/ink19.xml"/><Relationship Id="rId7" Type="http://schemas.openxmlformats.org/officeDocument/2006/relationships/image" Target="../media/image81.png"/><Relationship Id="rId2" Type="http://schemas.openxmlformats.org/officeDocument/2006/relationships/hyperlink" Target="https://downloads.gradle-dn.com/distributions/gradle-5.4.1-all.zi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emf"/><Relationship Id="rId5" Type="http://schemas.openxmlformats.org/officeDocument/2006/relationships/customXml" Target="../ink/ink20.xml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2.emf"/><Relationship Id="rId7" Type="http://schemas.openxmlformats.org/officeDocument/2006/relationships/image" Target="../media/image84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63.emf"/><Relationship Id="rId4" Type="http://schemas.openxmlformats.org/officeDocument/2006/relationships/customXml" Target="../ink/ink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www.bluestacks.cn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docs.unrealengine.com/zh-CN/TestingAndOptimization/PerformanceAndProfiling/ReducingPackageSize/index.html" TargetMode="External"/><Relationship Id="rId7" Type="http://schemas.openxmlformats.org/officeDocument/2006/relationships/image" Target="../media/image63.emf"/><Relationship Id="rId12" Type="http://schemas.openxmlformats.org/officeDocument/2006/relationships/image" Target="../media/image104.png"/><Relationship Id="rId2" Type="http://schemas.openxmlformats.org/officeDocument/2006/relationships/hyperlink" Target="https://docs.unrealengine.com/en-US/SharingAndReleasing/Mobile/Android/ReducingAPKSize/inde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4.xml"/><Relationship Id="rId11" Type="http://schemas.openxmlformats.org/officeDocument/2006/relationships/image" Target="../media/image103.png"/><Relationship Id="rId5" Type="http://schemas.openxmlformats.org/officeDocument/2006/relationships/image" Target="../media/image62.emf"/><Relationship Id="rId10" Type="http://schemas.openxmlformats.org/officeDocument/2006/relationships/image" Target="../media/image102.png"/><Relationship Id="rId4" Type="http://schemas.openxmlformats.org/officeDocument/2006/relationships/customXml" Target="../ink/ink23.xml"/><Relationship Id="rId9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hyperlink" Target="https://docs.unrealengine.com/zh-CN/TestingAndOptimization/PerformanceAndProfiling/StatCommands/index.html" TargetMode="External"/><Relationship Id="rId7" Type="http://schemas.openxmlformats.org/officeDocument/2006/relationships/image" Target="../media/image63.emf"/><Relationship Id="rId2" Type="http://schemas.openxmlformats.org/officeDocument/2006/relationships/hyperlink" Target="https://docs.unrealengine.com/zh-CN/SharingAndReleasing/Mobile/Rendering/MobileOptimization/OptimizationandDevelopmentBestPracticesforMobile/index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6.xml"/><Relationship Id="rId5" Type="http://schemas.openxmlformats.org/officeDocument/2006/relationships/image" Target="../media/image62.emf"/><Relationship Id="rId4" Type="http://schemas.openxmlformats.org/officeDocument/2006/relationships/customXml" Target="../ink/ink25.xml"/><Relationship Id="rId9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hyperlink" Target="https://zhuanlan.zhihu.com/p/100618893" TargetMode="External"/><Relationship Id="rId4" Type="http://schemas.openxmlformats.org/officeDocument/2006/relationships/hyperlink" Target="https://www.unrealengine.com/zh-CN/tech-blog/visual-effect-adaption-of-ue4-mobile-project?sessionInvalidated=tru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realengine.com/zh-CN/SharingAndReleasing/PSOCaching/index.html" TargetMode="External"/><Relationship Id="rId2" Type="http://schemas.openxmlformats.org/officeDocument/2006/relationships/hyperlink" Target="https://docs.unrealengine.com/zh-CN/SharingAndReleasing/Mobile/Previewer/index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https://docs.unrealengine.com/en-US/Resources/SampleGames/ARPG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patrickhuangcheng/MobileFPSForCUC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10845800"/>
            <a:ext cx="21031200" cy="1387475"/>
          </a:xfrm>
        </p:spPr>
        <p:txBody>
          <a:bodyPr/>
          <a:lstStyle/>
          <a:p>
            <a:pPr>
              <a:buFont typeface="宋体" pitchFamily="2" charset="-122"/>
              <a:buNone/>
            </a:pPr>
            <a:r>
              <a:rPr lang="zh-CN" altLang="en-US" dirty="0" smtClean="0">
                <a:solidFill>
                  <a:srgbClr val="EDEFF3"/>
                </a:solidFill>
                <a:latin typeface="Microsoft YaHei UI Light" pitchFamily="34" charset="-122"/>
                <a:ea typeface="Microsoft YaHei UI Light" pitchFamily="34" charset="-122"/>
                <a:sym typeface="Arial" pitchFamily="34" charset="0"/>
              </a:rPr>
              <a:t>游戏案例与移动设备适配</a:t>
            </a:r>
            <a:endParaRPr lang="zh-CN" altLang="zh-CN" dirty="0">
              <a:solidFill>
                <a:srgbClr val="EDEFF3"/>
              </a:solidFill>
              <a:latin typeface="Microsoft YaHei UI Light" pitchFamily="34" charset="-122"/>
              <a:ea typeface="Microsoft YaHei UI Light" pitchFamily="34" charset="-122"/>
              <a:sym typeface="Arial" pitchFamily="34" charset="0"/>
            </a:endParaRPr>
          </a:p>
        </p:txBody>
      </p:sp>
      <p:sp>
        <p:nvSpPr>
          <p:cNvPr id="3" name="Espaço Reservado para Texto 2">
            <a:extLst/>
          </p:cNvPr>
          <p:cNvSpPr>
            <a:spLocks noGrp="1"/>
          </p:cNvSpPr>
          <p:nvPr>
            <p:ph type="body" sz="quarter" idx="11"/>
          </p:nvPr>
        </p:nvSpPr>
        <p:spPr>
          <a:xfrm>
            <a:off x="1676400" y="7094538"/>
            <a:ext cx="21031200" cy="2911475"/>
          </a:xfrm>
        </p:spPr>
        <p:txBody>
          <a:bodyPr/>
          <a:lstStyle/>
          <a:p>
            <a:pPr>
              <a:buFont typeface="宋体" pitchFamily="2" charset="-122"/>
              <a:buNone/>
            </a:pPr>
            <a:r>
              <a:rPr lang="zh-CN" cap="none" dirty="0" smtClean="0">
                <a:latin typeface="Microsoft YaHei UI Light" pitchFamily="34" charset="-122"/>
                <a:ea typeface="Microsoft YaHei UI Light" pitchFamily="34" charset="-122"/>
              </a:rPr>
              <a:t>第</a:t>
            </a:r>
            <a:r>
              <a:rPr lang="zh-CN" altLang="zh-CN" cap="none" dirty="0" smtClean="0">
                <a:latin typeface="Microsoft YaHei UI Light" pitchFamily="34" charset="-122"/>
                <a:ea typeface="Microsoft YaHei UI Light" pitchFamily="34" charset="-122"/>
              </a:rPr>
              <a:t>1</a:t>
            </a:r>
            <a:r>
              <a:rPr lang="en-US" altLang="zh-CN" cap="none" dirty="0" smtClean="0">
                <a:latin typeface="Microsoft YaHei UI Light" pitchFamily="34" charset="-122"/>
                <a:ea typeface="Microsoft YaHei UI Light" pitchFamily="34" charset="-122"/>
              </a:rPr>
              <a:t>0</a:t>
            </a:r>
            <a:r>
              <a:rPr lang="zh-CN" cap="none" dirty="0" smtClean="0">
                <a:latin typeface="Microsoft YaHei UI Light" pitchFamily="34" charset="-122"/>
                <a:ea typeface="Microsoft YaHei UI Light" pitchFamily="34" charset="-122"/>
              </a:rPr>
              <a:t>节课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/>
              <a:t>Set </a:t>
            </a:r>
            <a:r>
              <a:rPr lang="en-US" altLang="zh-CN" sz="5400" dirty="0" err="1" smtClean="0"/>
              <a:t>VirtuaL</a:t>
            </a:r>
            <a:r>
              <a:rPr lang="en-US" altLang="zh-CN" sz="5400" dirty="0" smtClean="0"/>
              <a:t> Joystick</a:t>
            </a:r>
            <a:endParaRPr lang="en-US" altLang="zh-CN" sz="5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864725" cy="8002587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复制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TouchInterface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'/Engine/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MobileResources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/HUD/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DefaultVirtualJoysticks.DefaultVirtualJoysticks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‘</a:t>
            </a:r>
          </a:p>
          <a:p>
            <a:r>
              <a:rPr lang="zh-CN" altLang="en-US" sz="2800" dirty="0" smtClean="0"/>
              <a:t>成为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TouchInterface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'/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Game/Blueprint/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InputInterface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TwinSticks.TwinSticks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‘</a:t>
            </a:r>
          </a:p>
          <a:p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sz="2800" dirty="0"/>
              <a:t>Edit -&gt; </a:t>
            </a:r>
            <a:r>
              <a:rPr lang="en-US" altLang="zh-CN" sz="2800" dirty="0" err="1"/>
              <a:t>ProjectSetings</a:t>
            </a:r>
            <a:r>
              <a:rPr lang="en-US" altLang="zh-CN" sz="2800" dirty="0"/>
              <a:t> -&gt; Input </a:t>
            </a:r>
          </a:p>
          <a:p>
            <a:pPr marL="1203325" lvl="1" indent="-457200"/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开启功能：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Use Mouse For Touch</a:t>
            </a:r>
          </a:p>
          <a:p>
            <a:pPr marL="1203325" lvl="1" indent="-457200"/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绑定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TwinSticks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Default Touch Interface</a:t>
            </a:r>
          </a:p>
          <a:p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258157"/>
            <a:ext cx="12153900" cy="39763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446812"/>
            <a:ext cx="12251159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err="1" smtClean="0"/>
              <a:t>TwinSticks</a:t>
            </a:r>
            <a:r>
              <a:rPr lang="zh-CN" altLang="en-US" sz="5400" dirty="0" smtClean="0"/>
              <a:t>设定</a:t>
            </a:r>
            <a:endParaRPr lang="en-US" altLang="zh-CN" sz="5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先调整中心位置</a:t>
            </a:r>
            <a:r>
              <a:rPr lang="en-US" altLang="zh-CN" sz="2800" dirty="0" smtClean="0"/>
              <a:t>Center</a:t>
            </a:r>
            <a:r>
              <a:rPr lang="zh-CN" altLang="en-US" sz="2800" dirty="0" smtClean="0"/>
              <a:t>的值</a:t>
            </a:r>
            <a:endParaRPr lang="en-US" altLang="zh-CN" sz="2800" dirty="0" smtClean="0"/>
          </a:p>
          <a:p>
            <a:r>
              <a:rPr lang="zh-CN" altLang="en-US" sz="2800" dirty="0" smtClean="0"/>
              <a:t>再修改</a:t>
            </a:r>
            <a:r>
              <a:rPr lang="en-US" altLang="zh-CN" sz="2800" dirty="0" smtClean="0"/>
              <a:t>Input Scale</a:t>
            </a:r>
          </a:p>
          <a:p>
            <a:r>
              <a:rPr lang="zh-CN" altLang="en-US" sz="2800" dirty="0" smtClean="0"/>
              <a:t>最后去掉</a:t>
            </a:r>
            <a:r>
              <a:rPr lang="en-US" altLang="zh-CN" sz="2800" dirty="0" smtClean="0"/>
              <a:t>Image1 </a:t>
            </a:r>
            <a:r>
              <a:rPr lang="zh-CN" altLang="en-US" sz="2800" dirty="0" smtClean="0"/>
              <a:t>和 </a:t>
            </a:r>
            <a:r>
              <a:rPr lang="en-US" altLang="zh-CN" sz="2800" dirty="0" smtClean="0"/>
              <a:t>Image2</a:t>
            </a:r>
          </a:p>
          <a:p>
            <a:r>
              <a:rPr lang="zh-CN" altLang="en-US" sz="2800" dirty="0" smtClean="0"/>
              <a:t>注意：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由于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摇杆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只在拨动时才会触发事件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，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所以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不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适宜做按钮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92" y="1560059"/>
            <a:ext cx="12091008" cy="115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r>
              <a:rPr lang="en-US" altLang="zh-CN" dirty="0" err="1"/>
              <a:t>HUD_Mobile</a:t>
            </a:r>
            <a:r>
              <a:rPr lang="zh-CN" altLang="en-US" dirty="0"/>
              <a:t>（移动端界面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4" y="5943600"/>
            <a:ext cx="10468883" cy="8002588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创建</a:t>
            </a:r>
            <a:r>
              <a:rPr lang="en-US" altLang="zh-CN" sz="2800" dirty="0" smtClean="0"/>
              <a:t>UMG</a:t>
            </a:r>
            <a:r>
              <a:rPr lang="zh-CN" altLang="en-US" sz="2800" dirty="0" smtClean="0"/>
              <a:t>：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WidgetBlueprint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'/Game/Blueprint/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InputInterface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HUD_Mobile.HUD_Mobile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</a:t>
            </a:r>
          </a:p>
          <a:p>
            <a:r>
              <a:rPr lang="zh-CN" altLang="en-US" sz="2800" dirty="0"/>
              <a:t>添加控件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Overlay / Grid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Panel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 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SizeBox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/ Button / Text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sz="2800" dirty="0"/>
              <a:t>技巧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Duplicate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（复制）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 Wrap With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Size Box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 Replace With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442" y="252412"/>
            <a:ext cx="7601449" cy="35031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442" y="4184195"/>
            <a:ext cx="11518285" cy="79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3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CreateHUD</a:t>
            </a:r>
            <a:r>
              <a:rPr lang="en-US" altLang="zh-CN" dirty="0"/>
              <a:t> </a:t>
            </a:r>
            <a:r>
              <a:rPr lang="en-US" altLang="zh-CN" dirty="0" err="1" smtClean="0"/>
              <a:t>ShowHUD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796" y="1877959"/>
            <a:ext cx="6966495" cy="2710369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创建并显示</a:t>
            </a:r>
            <a:r>
              <a:rPr lang="en-US" altLang="zh-CN" sz="2800" dirty="0" err="1" smtClean="0"/>
              <a:t>HUD_Mobile</a:t>
            </a:r>
            <a:endParaRPr lang="en-US" altLang="zh-CN" sz="2800" dirty="0" smtClean="0"/>
          </a:p>
          <a:p>
            <a:r>
              <a:rPr lang="en-US" altLang="zh-CN" sz="2800" dirty="0"/>
              <a:t>Create Widget </a:t>
            </a:r>
          </a:p>
          <a:p>
            <a:r>
              <a:rPr lang="en-US" altLang="zh-CN" sz="2800" dirty="0"/>
              <a:t>Add to Viewport</a:t>
            </a:r>
          </a:p>
          <a:p>
            <a:r>
              <a:rPr lang="en-US" altLang="zh-CN" sz="2800" dirty="0" smtClean="0"/>
              <a:t>Set Virtual Joystick Visibility</a:t>
            </a:r>
            <a:endParaRPr lang="en-US" altLang="zh-CN" sz="2800" dirty="0"/>
          </a:p>
          <a:p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75" y="9133795"/>
            <a:ext cx="22370821" cy="4010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9796" y="0"/>
            <a:ext cx="7203233" cy="17526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3792" y="4790740"/>
            <a:ext cx="7131424" cy="29877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1577" y="4764551"/>
            <a:ext cx="4087365" cy="29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6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 </a:t>
            </a:r>
            <a:r>
              <a:rPr lang="en-US" altLang="zh-CN" dirty="0" err="1" smtClean="0"/>
              <a:t>HUD_Mobile</a:t>
            </a:r>
            <a:r>
              <a:rPr lang="en-US" altLang="zh-CN" dirty="0" smtClean="0"/>
              <a:t> </a:t>
            </a:r>
            <a:r>
              <a:rPr lang="zh-CN" altLang="en-US" dirty="0" smtClean="0"/>
              <a:t>到</a:t>
            </a:r>
            <a:r>
              <a:rPr lang="en-US" altLang="zh-CN" dirty="0" smtClean="0"/>
              <a:t> </a:t>
            </a:r>
            <a:r>
              <a:rPr lang="en-US" altLang="zh-CN" dirty="0"/>
              <a:t>HUD_PC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创建</a:t>
            </a:r>
            <a:r>
              <a:rPr lang="en-US" altLang="zh-CN" sz="2800" dirty="0"/>
              <a:t>UMG</a:t>
            </a:r>
            <a:r>
              <a:rPr lang="zh-CN" altLang="en-US" sz="2800" dirty="0" smtClean="0"/>
              <a:t>：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WidgetBlueprint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'/Game/Blueprint/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InputInterface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/HUD_PC.HUD_PC'</a:t>
            </a:r>
            <a:endParaRPr lang="en-US" altLang="zh-CN" sz="2800" dirty="0"/>
          </a:p>
          <a:p>
            <a:r>
              <a:rPr lang="zh-CN" altLang="en-US" sz="2800" dirty="0" smtClean="0"/>
              <a:t>介绍</a:t>
            </a:r>
            <a:r>
              <a:rPr lang="zh-CN" altLang="en-US" sz="2800" dirty="0"/>
              <a:t>控件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HorizontalBox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/ 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VerticalBox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/ Image </a:t>
            </a:r>
          </a:p>
          <a:p>
            <a:r>
              <a:rPr lang="zh-CN" altLang="en-US" sz="2800" dirty="0"/>
              <a:t>技巧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Duplicate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（复制）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304" y="4343400"/>
            <a:ext cx="12256696" cy="891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304" y="176212"/>
            <a:ext cx="10703658" cy="40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5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FunctionLibrary</a:t>
            </a:r>
            <a:r>
              <a:rPr lang="zh-CN" altLang="en-US" dirty="0"/>
              <a:t>（函数库）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创建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Blueprint'/Game/Blueprint/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BP_MobileFPSFunctionLibrary.BP_MobileFPSFunctionLibrary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</a:t>
            </a:r>
          </a:p>
          <a:p>
            <a:r>
              <a:rPr lang="zh-CN" altLang="en-US" sz="2800" dirty="0" smtClean="0"/>
              <a:t>蓝图“</a:t>
            </a:r>
            <a:r>
              <a:rPr lang="en-US" altLang="zh-CN" sz="2800" dirty="0" smtClean="0"/>
              <a:t>Switch</a:t>
            </a:r>
            <a:r>
              <a:rPr lang="zh-CN" altLang="en-US" sz="2800" dirty="0" smtClean="0"/>
              <a:t>”运用</a:t>
            </a:r>
            <a:endParaRPr lang="zh-CN" altLang="en-US" sz="2800" dirty="0"/>
          </a:p>
          <a:p>
            <a:r>
              <a:rPr lang="zh-CN" altLang="en-US" sz="2800" dirty="0"/>
              <a:t>纯函数 </a:t>
            </a:r>
            <a:r>
              <a:rPr lang="en-US" altLang="zh-CN" sz="2800" dirty="0"/>
              <a:t>/ </a:t>
            </a:r>
            <a:r>
              <a:rPr lang="zh-CN" altLang="en-US" sz="2800" dirty="0"/>
              <a:t>纯函数蓝图中的运行</a:t>
            </a:r>
            <a:r>
              <a:rPr lang="zh-CN" altLang="en-US" sz="2800" dirty="0" smtClean="0"/>
              <a:t>次数 </a:t>
            </a:r>
            <a:r>
              <a:rPr lang="en-US" altLang="zh-CN" sz="2800" dirty="0" smtClean="0"/>
              <a:t>/ </a:t>
            </a:r>
            <a:r>
              <a:rPr lang="zh-CN" altLang="en-US" sz="2800" dirty="0" smtClean="0"/>
              <a:t>函数</a:t>
            </a:r>
            <a:r>
              <a:rPr lang="en-US" altLang="zh-CN" sz="2800" dirty="0" smtClean="0"/>
              <a:t>Outputs</a:t>
            </a:r>
            <a:endParaRPr lang="en-US" altLang="zh-CN" sz="28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917" y="202745"/>
            <a:ext cx="8697881" cy="40590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75" y="8817428"/>
            <a:ext cx="182308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PlayerController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添加</a:t>
            </a:r>
            <a:r>
              <a:rPr lang="zh-CN" altLang="en-US" dirty="0"/>
              <a:t>可配置变量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创建</a:t>
            </a:r>
            <a:r>
              <a:rPr lang="en-US" altLang="zh-CN" sz="2800" dirty="0" err="1" smtClean="0"/>
              <a:t>IsMobile</a:t>
            </a:r>
            <a:r>
              <a:rPr lang="zh-CN" altLang="en-US" sz="2800" dirty="0" smtClean="0"/>
              <a:t>方法以判断是否为移动平台</a:t>
            </a:r>
            <a:endParaRPr lang="en-US" altLang="zh-CN" sz="2800" dirty="0" smtClean="0"/>
          </a:p>
          <a:p>
            <a:r>
              <a:rPr lang="zh-CN" altLang="en-US" sz="2800" dirty="0" smtClean="0"/>
              <a:t>可</a:t>
            </a:r>
            <a:r>
              <a:rPr lang="zh-CN" altLang="en-US" sz="2800" dirty="0"/>
              <a:t>配置蓝图</a:t>
            </a:r>
            <a:r>
              <a:rPr lang="zh-CN" altLang="en-US" sz="2800" dirty="0" smtClean="0"/>
              <a:t>变量以便于调试</a:t>
            </a:r>
            <a:endParaRPr lang="en-US" altLang="zh-CN" sz="2800" dirty="0" smtClean="0"/>
          </a:p>
          <a:p>
            <a:pPr marL="1203325" lvl="1" indent="-457200"/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Debug_IsMobile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 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Debug_String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1203325" lvl="1" indent="-457200"/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注意：在移动平台中，并不能模拟非移动平台</a:t>
            </a:r>
            <a:endParaRPr lang="zh-CN" altLang="en-US" sz="2800" dirty="0"/>
          </a:p>
          <a:p>
            <a:r>
              <a:rPr lang="zh-CN" altLang="en-US" sz="2800" dirty="0" smtClean="0"/>
              <a:t>封装</a:t>
            </a:r>
            <a:r>
              <a:rPr lang="zh-CN" altLang="en-US" sz="2800" dirty="0"/>
              <a:t>，并在</a:t>
            </a:r>
            <a:r>
              <a:rPr lang="en-US" altLang="zh-CN" sz="2800" dirty="0" err="1"/>
              <a:t>PlayerPawn</a:t>
            </a:r>
            <a:r>
              <a:rPr lang="zh-CN" altLang="en-US" sz="2800" dirty="0"/>
              <a:t>中</a:t>
            </a:r>
            <a:r>
              <a:rPr lang="zh-CN" altLang="en-US" sz="2800" dirty="0" smtClean="0"/>
              <a:t>调用</a:t>
            </a:r>
            <a:endParaRPr lang="en-US" altLang="zh-CN" sz="2800" dirty="0" smtClean="0"/>
          </a:p>
          <a:p>
            <a:r>
              <a:rPr lang="zh-CN" altLang="en-US" sz="2800" dirty="0"/>
              <a:t>根据平台选择</a:t>
            </a:r>
            <a:r>
              <a:rPr lang="en-US" altLang="zh-CN" sz="2800" dirty="0"/>
              <a:t>HUD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078" y="181655"/>
            <a:ext cx="12154827" cy="5876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2529" y="6057900"/>
            <a:ext cx="6941980" cy="7658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183" y="11700838"/>
            <a:ext cx="7385410" cy="2015162"/>
          </a:xfrm>
          <a:prstGeom prst="rect">
            <a:avLst/>
          </a:prstGeom>
          <a:ln w="76200">
            <a:solidFill>
              <a:srgbClr val="FFD9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845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PlayerController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根据平台选择</a:t>
            </a:r>
            <a:r>
              <a:rPr lang="en-US" altLang="zh-CN" dirty="0" smtClean="0"/>
              <a:t>HUD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用</a:t>
            </a:r>
            <a:r>
              <a:rPr lang="en-US" altLang="zh-CN" sz="2800" dirty="0" err="1"/>
              <a:t>IsMobile</a:t>
            </a:r>
            <a:r>
              <a:rPr lang="zh-CN" altLang="en-US" sz="2800" dirty="0"/>
              <a:t>选择</a:t>
            </a:r>
            <a:r>
              <a:rPr lang="en-US" altLang="zh-CN" sz="2800" dirty="0"/>
              <a:t>HUD</a:t>
            </a:r>
          </a:p>
          <a:p>
            <a:pPr marL="1203325" lvl="1" indent="-457200"/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HUD_Mobile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HUD_PC</a:t>
            </a:r>
            <a:endParaRPr lang="zh-CN" altLang="en-US" sz="2800" dirty="0"/>
          </a:p>
          <a:p>
            <a:r>
              <a:rPr lang="zh-CN" altLang="en-US" sz="2800" dirty="0"/>
              <a:t>用</a:t>
            </a:r>
            <a:r>
              <a:rPr lang="en-US" altLang="zh-CN" sz="2800" dirty="0" err="1"/>
              <a:t>IsMobile</a:t>
            </a:r>
            <a:r>
              <a:rPr lang="zh-CN" altLang="en-US" sz="2800" dirty="0"/>
              <a:t>决定是否显示摇杆</a:t>
            </a:r>
            <a:endParaRPr lang="en-US" altLang="zh-CN" sz="2800" dirty="0"/>
          </a:p>
          <a:p>
            <a:pPr marL="1203325" lvl="1" indent="-457200"/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TwinSticks</a:t>
            </a:r>
            <a:endParaRPr lang="en-US" altLang="zh-CN" sz="2800" dirty="0" smtClean="0"/>
          </a:p>
          <a:p>
            <a:r>
              <a:rPr lang="zh-CN" altLang="en-US" sz="2800" dirty="0"/>
              <a:t>打印</a:t>
            </a:r>
            <a:r>
              <a:rPr lang="en-US" altLang="zh-CN" sz="2800" dirty="0" err="1" smtClean="0"/>
              <a:t>Debug_String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082" y="7343775"/>
            <a:ext cx="13315950" cy="6372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081" y="201559"/>
            <a:ext cx="9532729" cy="69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编辑器的</a:t>
            </a:r>
            <a:r>
              <a:rPr lang="en-US" altLang="zh-CN" dirty="0" err="1" smtClean="0"/>
              <a:t>ini</a:t>
            </a:r>
            <a:r>
              <a:rPr lang="zh-CN" altLang="en-US" dirty="0"/>
              <a:t>文件（配置文件）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DefaultGame.ini </a:t>
            </a:r>
            <a:r>
              <a:rPr lang="zh-CN" altLang="en-US" sz="2800" dirty="0"/>
              <a:t>（需重启编辑器）</a:t>
            </a:r>
          </a:p>
          <a:p>
            <a:pPr marL="1203325" lvl="1" indent="-457200"/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Debug_IsMobile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=False</a:t>
            </a:r>
          </a:p>
          <a:p>
            <a:pPr marL="1203325" lvl="1" indent="-457200"/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Debug_String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= 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HelloMobile,HelloEveryone</a:t>
            </a:r>
            <a:endParaRPr lang="zh-CN" altLang="en-US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sz="2800" dirty="0"/>
              <a:t>DefaultInput.ini  </a:t>
            </a:r>
            <a:r>
              <a:rPr lang="zh-CN" altLang="en-US" sz="2800" dirty="0"/>
              <a:t>（直接生效）</a:t>
            </a:r>
          </a:p>
          <a:p>
            <a:pPr marL="1203325" lvl="1" indent="-457200"/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DefaultTouchInterface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=/Game/Blueprint/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InputInterface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TwinSticks.TwinSticks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1203325" lvl="1" indent="-457200"/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bUseMouseForTouch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=True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929" y="3020897"/>
            <a:ext cx="11660420" cy="576387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802" b="65443"/>
          <a:stretch/>
        </p:blipFill>
        <p:spPr>
          <a:xfrm>
            <a:off x="12468929" y="9098415"/>
            <a:ext cx="11660420" cy="263030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178549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准备搬运控制到</a:t>
            </a:r>
            <a:r>
              <a:rPr lang="en-US" altLang="zh-CN" dirty="0" err="1"/>
              <a:t>PlayerController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在输入流程中，如果一个组件负责输入，那么其“下面”的组件就不负责了</a:t>
            </a:r>
            <a:endParaRPr lang="en-US" altLang="zh-CN" sz="2800" dirty="0" smtClean="0"/>
          </a:p>
          <a:p>
            <a:r>
              <a:rPr lang="zh-CN" altLang="en-US" sz="2800" dirty="0" smtClean="0"/>
              <a:t>参考文档</a:t>
            </a:r>
            <a:endParaRPr lang="en-US" altLang="zh-CN" sz="2800" dirty="0" smtClean="0"/>
          </a:p>
          <a:p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://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docs.unrealengine.com/en-US/InteractiveExperiences/Input/index.html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732" y="914399"/>
            <a:ext cx="11661565" cy="119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黄丞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10697482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游戏客户端工程师，负责游戏玩法和编辑器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工具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使用虚幻引擎参与过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游戏、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VR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游戏和手机游戏项目（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2015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年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Unreal Jam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入围决赛（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2018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兼职虚幻引擎讲师（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2019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年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喜爱独立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914" y="2759528"/>
            <a:ext cx="7813964" cy="228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914" y="5819093"/>
            <a:ext cx="5486400" cy="18703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6914" y="8463022"/>
            <a:ext cx="7820937" cy="15790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15080"/>
          <a:stretch/>
        </p:blipFill>
        <p:spPr>
          <a:xfrm>
            <a:off x="21847628" y="8638708"/>
            <a:ext cx="1337182" cy="12276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7628" y="6146035"/>
            <a:ext cx="1337182" cy="119492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7628" y="3148691"/>
            <a:ext cx="1337182" cy="13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连接控制至</a:t>
            </a:r>
            <a:r>
              <a:rPr lang="en-US" altLang="zh-CN" dirty="0" err="1" smtClean="0"/>
              <a:t>PlayerController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HUD Mobile</a:t>
            </a:r>
            <a:endParaRPr lang="en-US" altLang="zh-CN" sz="2800" dirty="0"/>
          </a:p>
          <a:p>
            <a:pPr lvl="1"/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Fire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按钮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/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Jump </a:t>
            </a:r>
            <a:r>
              <a:rPr lang="zh-CN" altLang="en-US" sz="280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按钮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/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技巧：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Rename F2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（重命名）</a:t>
            </a:r>
          </a:p>
          <a:p>
            <a:pPr lvl="1"/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隐藏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按钮</a:t>
            </a:r>
            <a:endParaRPr lang="zh-CN" altLang="en-US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966" y="6645728"/>
            <a:ext cx="11347191" cy="6906986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966" y="144916"/>
            <a:ext cx="9061535" cy="6321198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835319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- Maps &amp; </a:t>
            </a:r>
            <a:r>
              <a:rPr lang="en-US" altLang="zh-CN" dirty="0" smtClean="0"/>
              <a:t>Modes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dirty="0"/>
              <a:t>Default </a:t>
            </a:r>
            <a:r>
              <a:rPr lang="en-US" altLang="zh-CN" sz="2800" dirty="0" smtClean="0"/>
              <a:t>Modes</a:t>
            </a:r>
          </a:p>
          <a:p>
            <a:pPr marL="1203325" lvl="1" indent="-457200"/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BP_FirstPersonGameMode</a:t>
            </a:r>
            <a:endParaRPr lang="en-US" altLang="zh-CN" sz="2800" dirty="0" smtClean="0"/>
          </a:p>
          <a:p>
            <a:r>
              <a:rPr lang="en-US" altLang="zh-CN" sz="2800" dirty="0" smtClean="0"/>
              <a:t>Default Maps</a:t>
            </a:r>
          </a:p>
          <a:p>
            <a:pPr marL="1203325" lvl="1" indent="-457200"/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FirstPersonExampleMap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656" y="2562905"/>
            <a:ext cx="12020695" cy="937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29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</a:t>
            </a:r>
            <a:r>
              <a:rPr lang="en-US" altLang="zh-CN" dirty="0"/>
              <a:t>Windows</a:t>
            </a:r>
            <a:r>
              <a:rPr lang="zh-CN" altLang="en-US" dirty="0"/>
              <a:t>打包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/>
              <a:t>打</a:t>
            </a:r>
            <a:r>
              <a:rPr lang="en-US" altLang="zh-CN" sz="2800" dirty="0"/>
              <a:t>Development</a:t>
            </a:r>
            <a:r>
              <a:rPr lang="zh-CN" altLang="en-US" sz="2800" dirty="0"/>
              <a:t>（开发）版本</a:t>
            </a:r>
          </a:p>
          <a:p>
            <a:r>
              <a:rPr lang="zh-CN" altLang="en-US" sz="2800" dirty="0"/>
              <a:t>模拟移动游戏</a:t>
            </a:r>
          </a:p>
          <a:p>
            <a:pPr lvl="1"/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快捷方式 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- 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faketouches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/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Game.ini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设置 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Debug_IsMobile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= True</a:t>
            </a:r>
          </a:p>
          <a:p>
            <a:pPr lvl="2"/>
            <a:r>
              <a:rPr lang="en-US" altLang="zh-CN" dirty="0" err="1"/>
              <a:t>MobileFPS</a:t>
            </a:r>
            <a:r>
              <a:rPr lang="en-US" altLang="zh-CN" dirty="0"/>
              <a:t>\Saved\</a:t>
            </a:r>
            <a:r>
              <a:rPr lang="en-US" altLang="zh-CN" dirty="0" err="1"/>
              <a:t>Config</a:t>
            </a:r>
            <a:r>
              <a:rPr lang="en-US" altLang="zh-CN" dirty="0"/>
              <a:t>\</a:t>
            </a:r>
            <a:r>
              <a:rPr lang="en-US" altLang="zh-CN" dirty="0" err="1"/>
              <a:t>WindowsNoEditor</a:t>
            </a:r>
            <a:r>
              <a:rPr lang="en-US" altLang="zh-CN" dirty="0"/>
              <a:t>\Game.ini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412" y="4586462"/>
            <a:ext cx="5277531" cy="891219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012" y="0"/>
            <a:ext cx="7304816" cy="891219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012" y="9157396"/>
            <a:ext cx="5636759" cy="4333859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3363021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</a:t>
            </a:r>
            <a:r>
              <a:rPr lang="en-US" altLang="zh-CN" dirty="0" smtClean="0"/>
              <a:t>Log</a:t>
            </a:r>
            <a:r>
              <a:rPr lang="zh-CN" altLang="en-US" dirty="0" smtClean="0"/>
              <a:t>文件（日志文件）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日志文件在对应的 </a:t>
            </a:r>
            <a:r>
              <a:rPr lang="en-US" altLang="zh-CN" sz="2800" dirty="0" smtClean="0"/>
              <a:t>Saved/Logs </a:t>
            </a:r>
            <a:r>
              <a:rPr lang="zh-CN" altLang="en-US" sz="2800" dirty="0" smtClean="0"/>
              <a:t>文件夹中</a:t>
            </a:r>
            <a:endParaRPr lang="en-US" altLang="zh-CN" sz="2800" dirty="0" smtClean="0"/>
          </a:p>
          <a:p>
            <a:r>
              <a:rPr lang="zh-CN" altLang="en-US" sz="2800" dirty="0" smtClean="0"/>
              <a:t>程序运行结束后，生成日志文件</a:t>
            </a:r>
            <a:endParaRPr lang="en-US" altLang="zh-CN" sz="28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121" y="914399"/>
            <a:ext cx="10787251" cy="5617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121" y="7148512"/>
            <a:ext cx="10798270" cy="52448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828216" y="5971792"/>
            <a:ext cx="269817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D966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1"/>
                </a:solidFill>
                <a:latin typeface="+mn-lt"/>
                <a:ea typeface="+mn-ea"/>
              </a:rPr>
              <a:t>虚幻引擎编辑器</a:t>
            </a:r>
            <a:endParaRPr lang="zh-CN" altLang="en-US" sz="2800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047764" y="11870166"/>
            <a:ext cx="247862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D966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+mn-ea"/>
              </a:rPr>
              <a:t>Windows</a:t>
            </a:r>
            <a:r>
              <a:rPr lang="zh-CN" altLang="en-US" sz="2800" b="1" dirty="0" smtClean="0">
                <a:solidFill>
                  <a:schemeClr val="tx1"/>
                </a:solidFill>
                <a:latin typeface="+mn-lt"/>
                <a:ea typeface="+mn-ea"/>
              </a:rPr>
              <a:t>版本</a:t>
            </a:r>
            <a:endParaRPr lang="zh-CN" altLang="en-US" sz="2800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1023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2870200" y="2178050"/>
            <a:ext cx="7007225" cy="2071688"/>
          </a:xfrm>
        </p:spPr>
        <p:txBody>
          <a:bodyPr/>
          <a:lstStyle/>
          <a:p>
            <a:pPr>
              <a:spcBef>
                <a:spcPct val="0"/>
              </a:spcBef>
              <a:buFont typeface="宋体" pitchFamily="2" charset="-122"/>
              <a:buNone/>
            </a:pPr>
            <a:r>
              <a:rPr lang="zh-CN" b="0" cap="none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摘要</a:t>
            </a:r>
          </a:p>
        </p:txBody>
      </p:sp>
      <p:sp>
        <p:nvSpPr>
          <p:cNvPr id="29699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870200" y="4846638"/>
            <a:ext cx="7007225" cy="8996362"/>
          </a:xfrm>
        </p:spPr>
        <p:txBody>
          <a:bodyPr/>
          <a:lstStyle/>
          <a:p>
            <a:pPr>
              <a:buFont typeface="宋体" pitchFamily="2" charset="-122"/>
              <a:buNone/>
            </a:pPr>
            <a:r>
              <a:rPr 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本节课介绍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用蓝图的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PlayerController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管理输入指令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蓝图创建函数库，以支持全局调用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用不同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HUD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适应不同的平台并且可以在运行期调试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游戏原型从创建到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打包的过程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113" y="7052620"/>
            <a:ext cx="9980159" cy="5771433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586" y="751114"/>
            <a:ext cx="9939686" cy="577283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6400" y="106363"/>
            <a:ext cx="21031200" cy="26511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  <a:t>教学目标和成果</a:t>
            </a:r>
            <a:b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</a:br>
            <a:endParaRPr lang="zh-CN" cap="none" dirty="0" smtClean="0">
              <a:latin typeface="Microsoft YaHei UI Light" pitchFamily="34" charset="-122"/>
              <a:ea typeface="Microsoft YaHei UI Light" pitchFamily="34" charset="-122"/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3" name="Espaço Reservado para Texto 2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752600" y="4767263"/>
            <a:ext cx="9690100" cy="8948737"/>
          </a:xfrm>
        </p:spPr>
        <p:txBody>
          <a:bodyPr/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sz="2800" dirty="0" smtClean="0">
                <a:solidFill>
                  <a:srgbClr val="000000"/>
                </a:solidFill>
                <a:latin typeface="Microsoft YaHei UI Light" pitchFamily="34" charset="-122"/>
                <a:ea typeface="Microsoft YaHei UI Light" pitchFamily="34" charset="-122"/>
              </a:rPr>
              <a:t>本节课的目标是</a:t>
            </a: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发布游戏项目至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了解虚幻引擎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及以后的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配置方法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调试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1"/>
          </p:nvPr>
        </p:nvSpPr>
        <p:spPr>
          <a:xfrm>
            <a:off x="13454063" y="4767263"/>
            <a:ext cx="9439275" cy="8948737"/>
          </a:xfrm>
        </p:spPr>
        <p:txBody>
          <a:bodyPr/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sz="2800" dirty="0" smtClean="0">
                <a:solidFill>
                  <a:srgbClr val="000000"/>
                </a:solidFill>
                <a:latin typeface="Microsoft YaHei UI Light" pitchFamily="34" charset="-122"/>
                <a:ea typeface="Microsoft YaHei UI Light" pitchFamily="34" charset="-122"/>
              </a:rPr>
              <a:t>本节课结束时，您将能够</a:t>
            </a: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将游戏原型打包发布到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平台上调试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ini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上拿取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模拟器的调试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endParaRPr lang="zh-CN" altLang="en-US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宋体" pitchFamily="2" charset="-122"/>
              <a:buChar char="•"/>
            </a:pPr>
            <a:endParaRPr lang="zh-CN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76400" y="1996666"/>
            <a:ext cx="16725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altLang="en-US" sz="54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话题二：移动端游戏的打包和调试</a:t>
            </a:r>
            <a:endParaRPr lang="zh-CN" altLang="zh-CN" sz="54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5849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游戏打包调试总览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虚幻引擎版本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4.25.4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（官方版本）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发布平台：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Windows-64bit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支持操作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zh-CN" altLang="en-US" sz="2800" strike="sngStrike" dirty="0" smtClean="0">
                <a:solidFill>
                  <a:srgbClr val="FF0000"/>
                </a:solidFill>
                <a:latin typeface="Microsoft YaHei UI Light" pitchFamily="34" charset="-122"/>
                <a:ea typeface="Microsoft YaHei UI Light" pitchFamily="34" charset="-122"/>
              </a:rPr>
              <a:t>键鼠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、手柄、屏幕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3.5.3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或以上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NDK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r21b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Jdk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：与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版本一致 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323" y="3222851"/>
            <a:ext cx="9897343" cy="60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6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下载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下载地址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https://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developer.android.com/studio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239" y="271688"/>
            <a:ext cx="11283228" cy="486727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239" y="5424487"/>
            <a:ext cx="11283228" cy="7350286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2887" y="9602948"/>
            <a:ext cx="4446774" cy="317182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2950216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下载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如果遇到旧版本，直接覆盖安装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如果是第一次装，则跳过以上过程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默认安装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360" y="199798"/>
            <a:ext cx="7860571" cy="616607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360" y="6708321"/>
            <a:ext cx="7831092" cy="612593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118207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359" y="262844"/>
            <a:ext cx="7860571" cy="6171653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sz="54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</a:t>
            </a:r>
            <a:endParaRPr lang="en-US" altLang="zh-CN" sz="54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默认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选项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安装目录是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C:\Program Files\Android\Android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Studio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358" y="6708321"/>
            <a:ext cx="7831093" cy="618656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7650" y="7948990"/>
            <a:ext cx="4762500" cy="370522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7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6400" y="106363"/>
            <a:ext cx="21031200" cy="26511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  <a:t>教学目标和成果</a:t>
            </a:r>
            <a:b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</a:br>
            <a:endParaRPr lang="zh-CN" cap="none" dirty="0" smtClean="0">
              <a:latin typeface="Microsoft YaHei UI Light" pitchFamily="34" charset="-122"/>
              <a:ea typeface="Microsoft YaHei UI Light" pitchFamily="34" charset="-122"/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3" name="Espaço Reservado para Texto 2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752599" y="4767263"/>
            <a:ext cx="11130643" cy="89487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话题一：制作一个可以同时适配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和移动端的游戏</a:t>
            </a:r>
            <a:endParaRPr 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快速制作一个游戏原型，适配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端和移动端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创建的用户界面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(HUD)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，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适配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端和移动端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用可配置变量，改变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编辑器中的游戏设置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适合初学者，懂得基本的蓝图使用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话题二：移动端游戏的打包和调试</a:t>
            </a:r>
            <a:endParaRPr lang="zh-CN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游戏项目至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了解虚幻引擎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及以后的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配置方法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调试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适合初、中级学习者，最好会下载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Studio</a:t>
            </a: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和相关组件</a:t>
            </a: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1"/>
          </p:nvPr>
        </p:nvSpPr>
        <p:spPr>
          <a:xfrm>
            <a:off x="13454063" y="4767263"/>
            <a:ext cx="9439275" cy="8948737"/>
          </a:xfrm>
        </p:spPr>
        <p:txBody>
          <a:bodyPr/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话题一</a:t>
            </a:r>
            <a:r>
              <a:rPr 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结束时，您将能够</a:t>
            </a: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将游戏原型打包发布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到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平台上调试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ini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（配置文件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）的方法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平台上拿取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（日志文件）的方法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了解虚幻编辑器的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配置方法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话题二</a:t>
            </a:r>
            <a:r>
              <a:rPr lang="zh-CN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结束时，您将能够</a:t>
            </a: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将游戏原型打包发布到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平台上调试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ini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平台上拿取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模拟器的调试方法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endParaRPr lang="zh-CN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9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25" y="6708321"/>
            <a:ext cx="7935978" cy="618656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725" y="262843"/>
            <a:ext cx="7935978" cy="615639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sz="54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完成安装</a:t>
            </a:r>
            <a:endParaRPr lang="en-US" altLang="zh-CN" sz="54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358539" cy="80025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安装完成后，准备初始化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安装并下载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和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安装目录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:\Program Files\Android\Android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Studio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Jre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:\Program Files\Android\Android Studio\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jre</a:t>
            </a: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C:\Users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\[UserName]\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AppData\Local\Android\Sdk</a:t>
            </a:r>
          </a:p>
          <a:p>
            <a:pPr>
              <a:lnSpc>
                <a:spcPct val="90000"/>
              </a:lnSpc>
            </a:pP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C:\Users\[UserName]\AppData\Local\Android\Sdk \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  <a:endParaRPr lang="en-US" altLang="zh-CN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90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sz="54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初始化</a:t>
            </a:r>
            <a:endParaRPr lang="en-US" altLang="zh-CN" sz="54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设定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Configure -&gt; SDK Manager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/>
          <p:cNvGrpSpPr/>
          <p:nvPr/>
        </p:nvGrpSpPr>
        <p:grpSpPr>
          <a:xfrm>
            <a:off x="12873039" y="3097212"/>
            <a:ext cx="11019950" cy="9344025"/>
            <a:chOff x="12775066" y="2102304"/>
            <a:chExt cx="8598353" cy="729070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6"/>
            <a:srcRect l="-751" r="14074" b="36951"/>
            <a:stretch/>
          </p:blipFill>
          <p:spPr>
            <a:xfrm>
              <a:off x="12775066" y="2102304"/>
              <a:ext cx="7537677" cy="457608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6"/>
            <a:srcRect l="67149" t="62598"/>
            <a:stretch/>
          </p:blipFill>
          <p:spPr>
            <a:xfrm>
              <a:off x="18516600" y="6678386"/>
              <a:ext cx="2856819" cy="2714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15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Manager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初始化</a:t>
            </a:r>
            <a:endParaRPr lang="en-US" altLang="zh-CN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Appearance &amp; Behavior -&gt; System Settings -&gt; Android SDK -&gt; 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1203325" lvl="1" indent="-457200">
              <a:lnSpc>
                <a:spcPct val="90000"/>
              </a:lnSpc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Platforms</a:t>
            </a:r>
          </a:p>
          <a:p>
            <a:pPr marL="1600200" lvl="2" indent="-457200">
              <a:lnSpc>
                <a:spcPct val="90000"/>
              </a:lnSpc>
            </a:pPr>
            <a:r>
              <a:rPr lang="en-US" altLang="zh-CN" sz="22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5.1 – 10.0</a:t>
            </a:r>
          </a:p>
          <a:p>
            <a:pPr marL="1203325" lvl="1" indent="-457200">
              <a:lnSpc>
                <a:spcPct val="90000"/>
              </a:lnSpc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Tools</a:t>
            </a:r>
          </a:p>
          <a:p>
            <a:pPr marL="1600200" lvl="2" indent="-457200">
              <a:lnSpc>
                <a:spcPct val="90000"/>
              </a:lnSpc>
            </a:pPr>
            <a:r>
              <a:rPr lang="en-US" altLang="zh-CN" sz="22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 Build Tool</a:t>
            </a:r>
          </a:p>
          <a:p>
            <a:pPr marL="1600200" lvl="2" indent="-457200">
              <a:lnSpc>
                <a:spcPct val="90000"/>
              </a:lnSpc>
            </a:pPr>
            <a:r>
              <a:rPr lang="en-US" altLang="zh-CN" sz="22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</a:p>
          <a:p>
            <a:pPr marL="1600200" lvl="2" indent="-457200">
              <a:lnSpc>
                <a:spcPct val="90000"/>
              </a:lnSpc>
            </a:pPr>
            <a:r>
              <a:rPr lang="en-US" altLang="zh-CN" sz="22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Cmake</a:t>
            </a:r>
            <a:endParaRPr lang="en-US" altLang="zh-CN" sz="22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1600200" lvl="2" indent="-457200">
              <a:lnSpc>
                <a:spcPct val="90000"/>
              </a:lnSpc>
            </a:pPr>
            <a:r>
              <a:rPr lang="en-US" altLang="zh-CN" sz="22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 Platform-Tools</a:t>
            </a:r>
          </a:p>
          <a:p>
            <a:pPr marL="1600200" lvl="2" indent="-457200">
              <a:lnSpc>
                <a:spcPct val="90000"/>
              </a:lnSpc>
            </a:pPr>
            <a:endParaRPr lang="en-US" altLang="zh-CN" sz="22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2552" y="425903"/>
            <a:ext cx="11889976" cy="852215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4028" y="9081862"/>
            <a:ext cx="7048500" cy="448627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52552" y="9356272"/>
            <a:ext cx="4647519" cy="4082142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6669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026431" y="5976258"/>
            <a:ext cx="11579225" cy="80025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从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UE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引擎目录下的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SetupAndroid.bat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调用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目录下的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sdkmanager.bat,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以下载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 r21b</a:t>
            </a:r>
          </a:p>
          <a:p>
            <a:pPr marL="0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由于我们在上一步已经从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Manager</a:t>
            </a:r>
            <a:r>
              <a:rPr lang="zh-CN" altLang="en-US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下载</a:t>
            </a: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 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 r21b</a:t>
            </a: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，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0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这步可以直接得到成功的结果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0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zh-CN" altLang="en-US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新用户需要在此接收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条款*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0" lvl="1" indent="0">
              <a:lnSpc>
                <a:spcPct val="90000"/>
              </a:lnSpc>
              <a:spcBef>
                <a:spcPts val="2000"/>
              </a:spcBef>
              <a:buNone/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UE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引擎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E:\Epic Games\UE_4.25\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安装目录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:\Program Files\Android\Android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Studio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Jre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:\Program Files\Android\Android Studio\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jre</a:t>
            </a: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C:\Users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\[UserName]\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AppData\Local\Android\Sdk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C:\Users\[UserName]\AppData\Local\Android\Sdk \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  <a:endParaRPr lang="en-US" altLang="zh-CN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54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Setup Android</a:t>
            </a:r>
            <a:endParaRPr lang="en-US" altLang="zh-CN" sz="54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b="19194"/>
          <a:stretch/>
        </p:blipFill>
        <p:spPr>
          <a:xfrm>
            <a:off x="12282955" y="527276"/>
            <a:ext cx="11135290" cy="3505882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/>
          <a:srcRect b="10638"/>
          <a:stretch/>
        </p:blipFill>
        <p:spPr>
          <a:xfrm>
            <a:off x="12282955" y="4256348"/>
            <a:ext cx="11170143" cy="402726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55" y="8283609"/>
            <a:ext cx="9307224" cy="4848902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31117" y="8987841"/>
            <a:ext cx="9315450" cy="459105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14" name="矩形 13"/>
          <p:cNvSpPr/>
          <p:nvPr/>
        </p:nvSpPr>
        <p:spPr>
          <a:xfrm>
            <a:off x="14931117" y="12871254"/>
            <a:ext cx="1511755" cy="741938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0"/>
          <a:srcRect r="66932" b="15014"/>
          <a:stretch/>
        </p:blipFill>
        <p:spPr>
          <a:xfrm>
            <a:off x="1066244" y="8832052"/>
            <a:ext cx="5929540" cy="52117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0"/>
          <a:srcRect l="33068" t="-688" b="1"/>
          <a:stretch/>
        </p:blipFill>
        <p:spPr>
          <a:xfrm>
            <a:off x="1066244" y="9289853"/>
            <a:ext cx="10641342" cy="6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1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359806" y="930729"/>
            <a:ext cx="9685111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设定</a:t>
            </a: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Project Settings -&gt; Platforms -&gt; Android SDK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Config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设定如右图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4946" y="3359149"/>
            <a:ext cx="10970614" cy="503197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4384" y="8992393"/>
            <a:ext cx="9741489" cy="299277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34877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751692" y="914400"/>
            <a:ext cx="9685111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NDK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兼容性</a:t>
            </a:r>
            <a:endParaRPr lang="en-US" altLang="zh-CN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03301"/>
              </p:ext>
            </p:extLst>
          </p:nvPr>
        </p:nvGraphicFramePr>
        <p:xfrm>
          <a:off x="1751691" y="5946480"/>
          <a:ext cx="8959852" cy="2560320"/>
        </p:xfrm>
        <a:graphic>
          <a:graphicData uri="http://schemas.openxmlformats.org/drawingml/2006/table">
            <a:tbl>
              <a:tblPr/>
              <a:tblGrid>
                <a:gridCol w="4479926">
                  <a:extLst>
                    <a:ext uri="{9D8B030D-6E8A-4147-A177-3AD203B41FA5}">
                      <a16:colId xmlns:a16="http://schemas.microsoft.com/office/drawing/2014/main" val="3977967948"/>
                    </a:ext>
                  </a:extLst>
                </a:gridCol>
                <a:gridCol w="4479926">
                  <a:extLst>
                    <a:ext uri="{9D8B030D-6E8A-4147-A177-3AD203B41FA5}">
                      <a16:colId xmlns:a16="http://schemas.microsoft.com/office/drawing/2014/main" val="3262836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虚幻引擎版本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兼容</a:t>
                      </a:r>
                      <a:r>
                        <a:rPr lang="en-US" altLang="zh-CN" dirty="0" smtClean="0"/>
                        <a:t>NDK</a:t>
                      </a:r>
                      <a:r>
                        <a:rPr lang="zh-CN" altLang="en-US" dirty="0" smtClean="0"/>
                        <a:t>版本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112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4.25+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NDK r21b, NDK r20b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30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/>
                        <a:t>4.21 - 4.24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NDK r14b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810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/>
                        <a:t>4.19 - 4.20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NDK r12b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161371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1650" y="3906225"/>
            <a:ext cx="10233078" cy="731150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12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65968" y="8686800"/>
            <a:ext cx="9045575" cy="8002588"/>
          </a:xfrm>
        </p:spPr>
        <p:txBody>
          <a:bodyPr>
            <a:normAutofit/>
          </a:bodyPr>
          <a:lstStyle/>
          <a:p>
            <a:pPr marL="0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NDKr20</a:t>
            </a: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用于定位低端设备的兼容性问题</a:t>
            </a: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0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密钥生成</a:t>
            </a:r>
            <a:endParaRPr lang="en-US" altLang="zh-CN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在命令行下，输入以下命令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i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keytool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genkey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-v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keystore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release.keystore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-alias example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keyalg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RSA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keysize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2048 -validity 10000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614" y="7041338"/>
            <a:ext cx="12260386" cy="5287113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2230" y="1582186"/>
            <a:ext cx="12111770" cy="375338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41446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密钥部署</a:t>
            </a:r>
            <a:endParaRPr lang="en-US" altLang="zh-CN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把生成密钥 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release.keystore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拷贝到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&lt;Project&gt;/Build/Android   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或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&lt;Project&gt;/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Intermediate/Android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在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Distribution Signing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中完成设置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Project Settings -&gt;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-&gt; Distribution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Signing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keytool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genkey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-v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keystore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i="1" u="sng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release.keystore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-alias </a:t>
            </a:r>
            <a:r>
              <a:rPr lang="en-US" altLang="zh-CN" sz="2800" i="1" u="sng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example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keyalg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RSA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keysize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2048 -validity 10000 </a:t>
            </a:r>
          </a:p>
          <a:p>
            <a:pPr>
              <a:lnSpc>
                <a:spcPct val="90000"/>
              </a:lnSpc>
            </a:pP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参考链接：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https://stablekernel.com/article/creating-keystores-and-signing-android-apps/</a:t>
            </a: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467" y="5200731"/>
            <a:ext cx="11624896" cy="400858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/>
          <a:srcRect r="36224"/>
          <a:stretch/>
        </p:blipFill>
        <p:spPr>
          <a:xfrm>
            <a:off x="12436467" y="9643190"/>
            <a:ext cx="11621813" cy="278285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36466" y="1613606"/>
            <a:ext cx="11621813" cy="3277268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46393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手动下载并部署</a:t>
            </a:r>
            <a:r>
              <a:rPr lang="en-US" altLang="zh-CN" cap="none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Gradle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由于网络原因，在虚幻引擎打包的时候，有可能会遇到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gradle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下载错误。为了避免这个问题，我们可以手动下载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grad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le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  <a:hlinkClick r:id="rId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  <a:hlinkClick r:id="rId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://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downloads.gradle-dn.com/distributions/gradle-5.4.1-all.zip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将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zip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放在用户文件夹中，即可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C:\Users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\[UserName]\.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gradle\wrapper\dists\gradle-5.4.1-all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\[HashValue]</a:t>
            </a: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320" y="7892596"/>
            <a:ext cx="11687794" cy="285514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320" y="3097212"/>
            <a:ext cx="11687794" cy="375285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10450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设定 </a:t>
            </a: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–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最后冲刺</a:t>
            </a: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安卓包名 命名规则：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com.Company.Project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com.UECUC.MobileFPS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使用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Apk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 “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Package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 data inside .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apk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？”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5967" y="556498"/>
            <a:ext cx="11511223" cy="472352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b="53292"/>
          <a:stretch/>
        </p:blipFill>
        <p:spPr>
          <a:xfrm>
            <a:off x="12375966" y="5517016"/>
            <a:ext cx="8377647" cy="372495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18385971" y="5943600"/>
            <a:ext cx="1551215" cy="261257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2375966" y="8969830"/>
            <a:ext cx="7038705" cy="224812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4200" y="9447099"/>
            <a:ext cx="5486400" cy="404812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127300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课程总览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虚幻引擎版本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4.25.4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（官方版本）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发布平台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支持操作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：键鼠、手柄、屏幕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Studio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3.5.3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或以上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NDK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r21b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Jdk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：与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版本一致 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685" y="2259503"/>
            <a:ext cx="9980159" cy="5771433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072" y="170769"/>
            <a:ext cx="9939686" cy="577283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8072" y="8292059"/>
            <a:ext cx="8074335" cy="4950412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256460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引擎版本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4.25.4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（官方版本）</a:t>
            </a: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发布平台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支持操作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：手柄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屏幕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手机品牌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：小米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8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10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模拟器：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蓝叠开发者版</a:t>
            </a:r>
            <a:endParaRPr lang="zh-CN" altLang="en-US" dirty="0"/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手机调试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5"/>
          <a:stretch/>
        </p:blipFill>
        <p:spPr>
          <a:xfrm>
            <a:off x="12259815" y="2677884"/>
            <a:ext cx="3912687" cy="778872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226" y="4600333"/>
            <a:ext cx="6646901" cy="3943828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519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03"/>
          <a:stretch/>
        </p:blipFill>
        <p:spPr>
          <a:xfrm>
            <a:off x="16221576" y="7083164"/>
            <a:ext cx="4009964" cy="6301489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267" y="0"/>
            <a:ext cx="3918857" cy="699541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安装手机的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USB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驱动程序</a:t>
            </a:r>
          </a:p>
          <a:p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开启手机的开发者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模式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(developer </a:t>
            </a:r>
            <a:r>
              <a:rPr lang="en-US" altLang="zh-CN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optionns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)</a:t>
            </a:r>
            <a:endParaRPr lang="zh-CN" altLang="en-US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开启手机的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USB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调试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(USB debugging)</a:t>
            </a:r>
            <a:endParaRPr lang="zh-CN" altLang="en-US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确认手机已成功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连接 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 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devices</a:t>
            </a:r>
          </a:p>
          <a:p>
            <a:endParaRPr lang="en-US" altLang="zh-CN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调试桥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(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)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是一种功能多样的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命令行工具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，可让您与设备进行通信。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命令可用于执行各种设备操作（例如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安装和调试应用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包含在 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 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平台工具软件包中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。您可以使用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管理器下载此软件包，该管理器会将其安装在 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android_sdk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/platform-tools/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</a:p>
          <a:p>
            <a:endParaRPr lang="zh-CN" altLang="en-US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手机开启开发者模式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" b="8148"/>
          <a:stretch/>
        </p:blipFill>
        <p:spPr>
          <a:xfrm>
            <a:off x="20417992" y="7083164"/>
            <a:ext cx="3378505" cy="624840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1576" y="0"/>
            <a:ext cx="3910875" cy="699541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b="15172"/>
          <a:stretch/>
        </p:blipFill>
        <p:spPr>
          <a:xfrm>
            <a:off x="12116267" y="7165476"/>
            <a:ext cx="3918857" cy="634503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253573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03"/>
          <a:stretch/>
        </p:blipFill>
        <p:spPr>
          <a:xfrm>
            <a:off x="20374036" y="7414511"/>
            <a:ext cx="4009964" cy="6301489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开启开发者模式 视频演示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b="15172"/>
          <a:stretch/>
        </p:blipFill>
        <p:spPr>
          <a:xfrm>
            <a:off x="20371781" y="402726"/>
            <a:ext cx="3918857" cy="634503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0" name="米8MiUI12开启USB调试过程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05898" y="100898"/>
            <a:ext cx="6589713" cy="137160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找到版本号，连按七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找到“开发者选项” 打开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USB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调试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 ：</a:t>
            </a:r>
            <a:r>
              <a:rPr lang="en-US" altLang="zh-CN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devices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确认</a:t>
            </a:r>
            <a:endParaRPr lang="zh-CN" altLang="en-US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1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679575" y="5943601"/>
            <a:ext cx="9045575" cy="60579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https://www.bluestacks.cn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/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高级图形引擎模式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允许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连接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 ：</a:t>
            </a:r>
            <a:r>
              <a:rPr lang="en-US" altLang="zh-CN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devices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确认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CPU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的特性：虚拟化支持，不同主板不同技术术语</a:t>
            </a:r>
            <a:endParaRPr lang="en-US" altLang="zh-CN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Intel CPU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的主板： 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Intel Virtualization Technology 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VT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en-US" altLang="zh-CN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AMD CPU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的主板：</a:t>
            </a:r>
            <a:r>
              <a:rPr lang="en-US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Secure Virtual 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Machine 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SVM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zh-CN" altLang="en-US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蓝叠开发者版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开启开发者模式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5" y="914400"/>
            <a:ext cx="8376088" cy="46863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217649" y="4933950"/>
            <a:ext cx="1625601" cy="346075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146" y="5965824"/>
            <a:ext cx="5132148" cy="534987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5846" y="7455012"/>
            <a:ext cx="7774845" cy="608466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17234118" y="8640761"/>
            <a:ext cx="5000845" cy="427039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234119" y="10807700"/>
            <a:ext cx="1847632" cy="393700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8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 smtClean="0"/>
              <a:t>查看连接的设备列表：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devices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 smtClean="0"/>
              <a:t>与模拟器相连接：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</a:t>
            </a:r>
            <a:r>
              <a:rPr lang="en-US" altLang="zh-CN" dirty="0"/>
              <a:t>connect localhost:5555</a:t>
            </a:r>
            <a:endParaRPr lang="en-US" altLang="zh-CN" dirty="0" smtClean="0"/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/>
              <a:t>断开</a:t>
            </a:r>
            <a:r>
              <a:rPr lang="zh-CN" altLang="en-US" dirty="0" smtClean="0"/>
              <a:t>与模拟器连接</a:t>
            </a:r>
            <a:r>
              <a:rPr lang="zh-CN" altLang="en-US" dirty="0"/>
              <a:t>： 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</a:t>
            </a:r>
            <a:r>
              <a:rPr lang="en-US" altLang="zh-CN" dirty="0"/>
              <a:t>-s localhost:5555 </a:t>
            </a:r>
            <a:r>
              <a:rPr lang="en-US" altLang="zh-CN" dirty="0" smtClean="0"/>
              <a:t>disconnect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i="1" dirty="0" smtClean="0"/>
              <a:t>如果与手机相连，则手机要选择到传输文件的模式</a:t>
            </a:r>
            <a:endParaRPr lang="zh-CN" altLang="en-US" i="1" dirty="0"/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Devices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481" y="2378754"/>
            <a:ext cx="12795454" cy="994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5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10387239" cy="8002587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 smtClean="0"/>
              <a:t>清除截至目前的日志：</a:t>
            </a:r>
            <a:r>
              <a:rPr lang="en-US" altLang="zh-CN" dirty="0" err="1"/>
              <a:t>adb</a:t>
            </a:r>
            <a:r>
              <a:rPr lang="en-US" altLang="zh-CN" dirty="0"/>
              <a:t> logcat </a:t>
            </a:r>
            <a:r>
              <a:rPr lang="en-US" altLang="zh-CN" dirty="0" smtClean="0"/>
              <a:t>–c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 smtClean="0"/>
              <a:t>设定过滤器：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</a:t>
            </a:r>
            <a:r>
              <a:rPr lang="en-US" altLang="zh-CN" dirty="0"/>
              <a:t>logcat -s </a:t>
            </a:r>
            <a:endParaRPr lang="en-US" altLang="zh-CN" dirty="0" smtClean="0"/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/>
              <a:t>	</a:t>
            </a:r>
            <a:r>
              <a:rPr lang="pt-BR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 logcat -s UE4 -s debug -s DEBUG</a:t>
            </a:r>
            <a:endParaRPr lang="en-US" altLang="zh-CN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 smtClean="0"/>
              <a:t>输出到指定文件： </a:t>
            </a:r>
            <a:r>
              <a:rPr lang="en-US" altLang="zh-CN" dirty="0" err="1"/>
              <a:t>adb</a:t>
            </a:r>
            <a:r>
              <a:rPr lang="en-US" altLang="zh-CN" dirty="0"/>
              <a:t> logcat </a:t>
            </a:r>
            <a:r>
              <a:rPr lang="en-US" altLang="zh-CN" dirty="0" smtClean="0"/>
              <a:t>&gt;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/>
              <a:t>	</a:t>
            </a:r>
            <a:r>
              <a:rPr lang="en-US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logcat -s UE4 -s debug -s DEBUG &gt; 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MobileFPSLog.log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en-US" altLang="zh-CN" i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logcat -s UE4 -s debug -s DEBUG &gt; </a:t>
            </a:r>
            <a:r>
              <a:rPr lang="en-US" altLang="zh-CN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MobileFPSLog</a:t>
            </a:r>
            <a:r>
              <a:rPr lang="en-US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-"%date:~0,4%-%date:~5,2%-%date:~8,2% %time:~0,2%-%time:~3,2%-%time:~6,2%.log"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i="1" dirty="0" smtClean="0"/>
              <a:t>“设定过滤器” 可以实时看到</a:t>
            </a:r>
            <a:r>
              <a:rPr lang="en-US" altLang="zh-CN" i="1" dirty="0" smtClean="0"/>
              <a:t>log</a:t>
            </a:r>
            <a:r>
              <a:rPr lang="zh-CN" altLang="en-US" i="1" dirty="0" smtClean="0"/>
              <a:t>，而输出到指定文件就只能在文件中看到</a:t>
            </a:r>
            <a:r>
              <a:rPr lang="en-US" altLang="zh-CN" i="1" dirty="0" smtClean="0"/>
              <a:t>log</a:t>
            </a:r>
            <a:endParaRPr lang="zh-CN" altLang="en-US" i="1" dirty="0"/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Logcat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8" name="文本占位符 6"/>
          <p:cNvSpPr txBox="1">
            <a:spLocks/>
          </p:cNvSpPr>
          <p:nvPr/>
        </p:nvSpPr>
        <p:spPr bwMode="auto">
          <a:xfrm>
            <a:off x="12251871" y="159203"/>
            <a:ext cx="6185353" cy="2394857"/>
          </a:xfrm>
          <a:prstGeom prst="rect">
            <a:avLst/>
          </a:prstGeom>
          <a:ln w="76200">
            <a:solidFill>
              <a:srgbClr val="FFD966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defTabSz="1828800" rtl="0" fontAlgn="base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6125" indent="-288925" algn="l" defTabSz="1828800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1828800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1828800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1828800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 err="1"/>
              <a:t>cls</a:t>
            </a:r>
            <a:endParaRPr lang="en-US" altLang="zh-CN" dirty="0"/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 err="1"/>
              <a:t>adb</a:t>
            </a:r>
            <a:r>
              <a:rPr lang="en-US" altLang="zh-CN" dirty="0"/>
              <a:t> logcat -c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 err="1"/>
              <a:t>adb</a:t>
            </a:r>
            <a:r>
              <a:rPr lang="en-US" altLang="zh-CN" dirty="0"/>
              <a:t> logcat -s UE4 -s debug -s DEBUG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/>
              <a:t>@pause</a:t>
            </a:r>
            <a:endParaRPr lang="zh-CN" altLang="en-US" i="1" dirty="0"/>
          </a:p>
        </p:txBody>
      </p:sp>
      <p:sp>
        <p:nvSpPr>
          <p:cNvPr id="6" name="矩形 5"/>
          <p:cNvSpPr/>
          <p:nvPr/>
        </p:nvSpPr>
        <p:spPr>
          <a:xfrm>
            <a:off x="12251871" y="3588596"/>
            <a:ext cx="7799614" cy="3188565"/>
          </a:xfrm>
          <a:prstGeom prst="rect">
            <a:avLst/>
          </a:prstGeom>
          <a:ln w="76200">
            <a:solidFill>
              <a:srgbClr val="FFD966"/>
            </a:solidFill>
          </a:ln>
        </p:spPr>
        <p:txBody>
          <a:bodyPr wrap="square">
            <a:sp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cls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adb logcat -c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adb logcat -s UE4 -s debug -s DEBUG &gt; MobileFPSLog-"%date:~0,4%-%date:~5,2%-%date:~8,2% %time:~0,2%-%time:~3,2%-%time:~6,2%.log"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@pause</a:t>
            </a:r>
          </a:p>
        </p:txBody>
      </p:sp>
      <p:sp>
        <p:nvSpPr>
          <p:cNvPr id="11" name="矩形 10"/>
          <p:cNvSpPr/>
          <p:nvPr/>
        </p:nvSpPr>
        <p:spPr>
          <a:xfrm>
            <a:off x="12251871" y="2640441"/>
            <a:ext cx="40735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</a:rPr>
              <a:t>LogCat-ClearAndRecord.bat</a:t>
            </a:r>
            <a:endParaRPr lang="zh-CN" altLang="en-US" sz="24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251871" y="6777161"/>
            <a:ext cx="6504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</a:rPr>
              <a:t>LogCat-MobileFPS-ClearAndRecordToFile.bat</a:t>
            </a:r>
            <a:endParaRPr lang="zh-CN" altLang="en-US" sz="24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452" y="87325"/>
            <a:ext cx="4901973" cy="25386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b="31786"/>
          <a:stretch/>
        </p:blipFill>
        <p:spPr>
          <a:xfrm>
            <a:off x="15717135" y="8408377"/>
            <a:ext cx="8375218" cy="1278106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2251871" y="9889615"/>
            <a:ext cx="12192000" cy="2856167"/>
          </a:xfrm>
          <a:prstGeom prst="rect">
            <a:avLst/>
          </a:prstGeom>
          <a:ln w="76200">
            <a:solidFill>
              <a:srgbClr val="FFD966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  <a:buFont typeface="宋体" pitchFamily="2" charset="-12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cls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buFont typeface="宋体" pitchFamily="2" charset="-12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adb logcat -c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buFont typeface="宋体" pitchFamily="2" charset="-12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adb logcat -s localhost:5555 -s UE4 -s debug -s DEBUG &gt; MobileFPSLog-"%date:~0,4%-%date:~5,2%-%date:~8,2% %time:~0,2%-%time:~3,2%-%time:~6,2%.log"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  <a:buFont typeface="宋体" pitchFamily="2" charset="-122"/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@pause</a:t>
            </a:r>
          </a:p>
        </p:txBody>
      </p:sp>
      <p:sp>
        <p:nvSpPr>
          <p:cNvPr id="16" name="矩形 15"/>
          <p:cNvSpPr/>
          <p:nvPr/>
        </p:nvSpPr>
        <p:spPr>
          <a:xfrm>
            <a:off x="12251871" y="12790434"/>
            <a:ext cx="8664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+mn-lt"/>
                <a:ea typeface="+mn-ea"/>
              </a:rPr>
              <a:t>LogCat-LocalHost5555-MobileFPS-ClearAndRecordToFile.bat</a:t>
            </a:r>
            <a:endParaRPr lang="zh-CN" altLang="en-US" sz="2400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23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杂谈：打包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的改进</a:t>
            </a: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946368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压缩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Cooked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内容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Create compressed cooked packages 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Shared Material 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Shaders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&amp;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Libraries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 “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Share Material 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Shader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Code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” 和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“Share Material Native Libraries”</a:t>
            </a: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排除编辑器资源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“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Exclude editor content when cooking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”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注意：不要引用编辑器资源资源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去除不用的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插件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延申阅读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1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</a:t>
            </a:r>
            <a:r>
              <a:rPr lang="en-US" altLang="zh-CN" sz="1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://</a:t>
            </a:r>
            <a:r>
              <a:rPr lang="en-US" altLang="zh-CN" sz="1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docs.unrealengine.com/en-US/SharingAndReleasing/Mobile/Android/ReducingAPKSize/index.html</a:t>
            </a:r>
            <a:endParaRPr lang="en-US" altLang="zh-CN" sz="1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3"/>
              </a:rPr>
              <a:t>https://docs.unrealengine.com/zh-CN/TestingAndOptimization/PerformanceAndProfiling/ReducingPackageSize/index.html</a:t>
            </a:r>
            <a:endParaRPr lang="en-US" altLang="zh-CN" sz="1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/>
              <p14:cNvContentPartPr/>
              <p14:nvPr/>
            </p14:nvContentPartPr>
            <p14:xfrm>
              <a:off x="16770394" y="9257915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54554" y="9194555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墨迹 9"/>
              <p14:cNvContentPartPr/>
              <p14:nvPr/>
            </p14:nvContentPartPr>
            <p14:xfrm>
              <a:off x="17915914" y="4209995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00074" y="4146635"/>
                <a:ext cx="3240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矩形 10"/>
          <p:cNvSpPr/>
          <p:nvPr/>
        </p:nvSpPr>
        <p:spPr>
          <a:xfrm>
            <a:off x="18451285" y="6694715"/>
            <a:ext cx="1551215" cy="261257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4886" y="1093959"/>
            <a:ext cx="7115699" cy="2137058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9514" y="3391579"/>
            <a:ext cx="7141072" cy="60421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9514" y="4048889"/>
            <a:ext cx="7141071" cy="53944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9514" y="5106056"/>
            <a:ext cx="9695627" cy="534423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226892" y="7092724"/>
            <a:ext cx="4667250" cy="557212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33348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杂谈：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控制台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控制台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命令（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Console Command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要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在移动设备上打开开发人员控制台，请同时用四根手指点击显示屏。此操作将打开屏幕键盘和提示，你可以输入控制台命令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。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通常，开发人员想要确定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线程中、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Draw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（渲染）线程中或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GPU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上是否存在瓶颈（负面性能影响）。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stat unit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命令显示项目的 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Frame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Draw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GPU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RHIT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线程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的性能信息。 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延申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阅读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https://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docs.unrealengine.com/zh-CN/SharingAndReleasing/Mobile/Rendering/MobileOptimization/OptimizationandDevelopmentBestPracticesforMobile/index.html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3"/>
              </a:rPr>
              <a:t>https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3"/>
              </a:rPr>
              <a:t>://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3"/>
              </a:rPr>
              <a:t>docs.unrealengine.com/zh-CN/TestingAndOptimization/PerformanceAndProfiling/StatCommands/index.html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/>
              <p14:cNvContentPartPr/>
              <p14:nvPr/>
            </p14:nvContentPartPr>
            <p14:xfrm>
              <a:off x="16770394" y="9257915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54554" y="9194555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墨迹 9"/>
              <p14:cNvContentPartPr/>
              <p14:nvPr/>
            </p14:nvContentPartPr>
            <p14:xfrm>
              <a:off x="17915914" y="4209995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00074" y="4146635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7514" y="904282"/>
            <a:ext cx="8081107" cy="502920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563835"/>
              </p:ext>
            </p:extLst>
          </p:nvPr>
        </p:nvGraphicFramePr>
        <p:xfrm>
          <a:off x="12529458" y="6194675"/>
          <a:ext cx="11261875" cy="7132320"/>
        </p:xfrm>
        <a:graphic>
          <a:graphicData uri="http://schemas.openxmlformats.org/drawingml/2006/table">
            <a:tbl>
              <a:tblPr>
                <a:tableStyleId>{33BA23B1-9221-436E-865A-0063620EA4FD}</a:tableStyleId>
              </a:tblPr>
              <a:tblGrid>
                <a:gridCol w="1271209">
                  <a:extLst>
                    <a:ext uri="{9D8B030D-6E8A-4147-A177-3AD203B41FA5}">
                      <a16:colId xmlns:a16="http://schemas.microsoft.com/office/drawing/2014/main" val="939703532"/>
                    </a:ext>
                  </a:extLst>
                </a:gridCol>
                <a:gridCol w="9990666">
                  <a:extLst>
                    <a:ext uri="{9D8B030D-6E8A-4147-A177-3AD203B41FA5}">
                      <a16:colId xmlns:a16="http://schemas.microsoft.com/office/drawing/2014/main" val="415134183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2800" kern="1200" dirty="0"/>
                        <a:t>名称 </a:t>
                      </a:r>
                      <a:endParaRPr lang="zh-CN" altLang="en-US" sz="2800" b="1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kern="1200" dirty="0"/>
                        <a:t>说明 </a:t>
                      </a:r>
                      <a:endParaRPr lang="zh-CN" altLang="en-US" sz="2800" b="1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741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kern="1200" dirty="0"/>
                        <a:t>Frame</a:t>
                      </a:r>
                      <a:endParaRPr lang="en-US" sz="2800" b="1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帧时是生成一帧游戏内容所花费的总时间。由于</a:t>
                      </a:r>
                      <a:r>
                        <a:rPr lang="en-US" altLang="zh-CN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Game</a:t>
                      </a:r>
                      <a:r>
                        <a:rPr lang="zh-CN" altLang="en-US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线程和</a:t>
                      </a:r>
                      <a:r>
                        <a:rPr lang="en-US" altLang="zh-CN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Draw</a:t>
                      </a:r>
                      <a:r>
                        <a:rPr lang="zh-CN" altLang="en-US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线程在完成一帧之前保持同步，帧时往往接近其中一个线程中显示的时间。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0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kern="1200" dirty="0"/>
                        <a:t>Game</a:t>
                      </a:r>
                      <a:endParaRPr lang="en-US" sz="2800" b="1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如果帧时接近</a:t>
                      </a:r>
                      <a:r>
                        <a:rPr lang="en-US" altLang="zh-CN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Game</a:t>
                      </a:r>
                      <a:r>
                        <a:rPr lang="zh-CN" altLang="en-US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线程中显示的时间，则游戏的性能很可能会受到</a:t>
                      </a:r>
                      <a:r>
                        <a:rPr lang="en-US" altLang="zh-CN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Game</a:t>
                      </a:r>
                      <a:r>
                        <a:rPr lang="zh-CN" altLang="en-US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线程的阻碍（负面影响）。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9922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kern="1200" dirty="0"/>
                        <a:t>Draw</a:t>
                      </a:r>
                      <a:endParaRPr lang="en-US" sz="2800" b="1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如果帧时接近</a:t>
                      </a:r>
                      <a:r>
                        <a:rPr lang="en-US" altLang="zh-CN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Draw</a:t>
                      </a:r>
                      <a:r>
                        <a:rPr lang="zh-CN" altLang="en-US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线程中显示的时间，则游戏的性能很可能会受到渲染线程的</a:t>
                      </a:r>
                      <a:r>
                        <a:rPr lang="zh-CN" altLang="en-US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阻碍。</a:t>
                      </a:r>
                      <a:endParaRPr lang="zh-CN" altLang="en-US" sz="2800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864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kern="1200" dirty="0"/>
                        <a:t>RHIT</a:t>
                      </a:r>
                      <a:endParaRPr lang="en-US" sz="2800" b="1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通常，</a:t>
                      </a:r>
                      <a:r>
                        <a:rPr lang="en-US" altLang="zh-CN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RHI</a:t>
                      </a:r>
                      <a:r>
                        <a:rPr lang="zh-CN" altLang="en-US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（渲染硬件接口 </a:t>
                      </a:r>
                      <a:r>
                        <a:rPr lang="en-US" altLang="zh-CN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OpenGL ES / DirectX</a:t>
                      </a:r>
                      <a:r>
                        <a:rPr lang="zh-CN" altLang="en-US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）线程</a:t>
                      </a:r>
                      <a:r>
                        <a:rPr lang="zh-CN" altLang="en-US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时间会被</a:t>
                      </a:r>
                      <a:r>
                        <a:rPr lang="zh-CN" altLang="en-US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同步到帧上，</a:t>
                      </a:r>
                      <a:r>
                        <a:rPr lang="zh-CN" altLang="en-US" sz="2800" kern="1200" dirty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因此它很可能与帧时相同。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813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kern="1200" dirty="0" smtClean="0"/>
                        <a:t>Mem</a:t>
                      </a:r>
                      <a:endParaRPr lang="en-US" sz="2800" b="1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游戏占用的运行内存容量，需要尽量全程低于目标值</a:t>
                      </a:r>
                      <a:endParaRPr lang="zh-CN" altLang="en-US" sz="2800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080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kern="1200" dirty="0" smtClean="0"/>
                        <a:t>Draws</a:t>
                      </a:r>
                      <a:endParaRPr lang="en-US" sz="2800" b="1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从</a:t>
                      </a:r>
                      <a:r>
                        <a:rPr lang="en-US" altLang="zh-CN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CPU</a:t>
                      </a:r>
                      <a:r>
                        <a:rPr lang="zh-CN" altLang="en-US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传到</a:t>
                      </a:r>
                      <a:r>
                        <a:rPr lang="en-US" altLang="zh-CN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GPU</a:t>
                      </a:r>
                      <a:r>
                        <a:rPr lang="zh-CN" altLang="en-US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渲染的指令，过多的</a:t>
                      </a:r>
                      <a:r>
                        <a:rPr lang="en-US" altLang="zh-CN" sz="2800" kern="1200" dirty="0" err="1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DrawCall</a:t>
                      </a:r>
                      <a:r>
                        <a:rPr lang="zh-CN" altLang="en-US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会造成</a:t>
                      </a:r>
                      <a:r>
                        <a:rPr lang="en-US" altLang="zh-CN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CPU</a:t>
                      </a:r>
                      <a:r>
                        <a:rPr lang="zh-CN" altLang="en-US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的性能瓶颈。</a:t>
                      </a:r>
                      <a:endParaRPr lang="zh-CN" altLang="en-US" sz="2800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4335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kern="1200" dirty="0" smtClean="0"/>
                        <a:t>Prims</a:t>
                      </a:r>
                      <a:endParaRPr lang="en-US" sz="2800" b="1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800" kern="1200" dirty="0" smtClean="0">
                          <a:solidFill>
                            <a:srgbClr val="27292E"/>
                          </a:solidFill>
                          <a:latin typeface="Microsoft YaHei UI Light" pitchFamily="34" charset="-122"/>
                          <a:ea typeface="Microsoft YaHei UI Light" pitchFamily="34" charset="-122"/>
                          <a:cs typeface="+mn-cs"/>
                        </a:rPr>
                        <a:t>渲染的图元的个数。图元是渲染的基本图形。它可以是顶点，线段，三角面等，复杂的图形可以通过渲染多个三角形来实现。</a:t>
                      </a:r>
                      <a:endParaRPr lang="zh-CN" altLang="en-US" sz="2800" kern="1200" dirty="0">
                        <a:solidFill>
                          <a:srgbClr val="27292E"/>
                        </a:solidFill>
                        <a:latin typeface="Microsoft YaHei UI Light" pitchFamily="34" charset="-122"/>
                        <a:ea typeface="Microsoft YaHei UI Light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199899"/>
                  </a:ext>
                </a:extLst>
              </a:tr>
            </a:tbl>
          </a:graphicData>
        </a:graphic>
      </p:graphicFrame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21646" y="904282"/>
            <a:ext cx="3420362" cy="3305713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284950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786" y="6784519"/>
            <a:ext cx="11810600" cy="693964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杂谈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UI</a:t>
            </a:r>
            <a:r>
              <a:rPr lang="en-US" altLang="zh-CN" sz="54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54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(</a:t>
            </a:r>
            <a:r>
              <a:rPr lang="zh-CN" altLang="en-US" sz="54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用户界面</a:t>
            </a:r>
            <a:r>
              <a:rPr lang="en-US" altLang="zh-CN" sz="54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)</a:t>
            </a:r>
            <a:r>
              <a:rPr lang="zh-CN" altLang="en-US" sz="54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适配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41786" y="0"/>
            <a:ext cx="7950408" cy="661307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DPI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曲线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为了解决不同分辨率下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UI(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用户界面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)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缩放比例的问题，引擎提供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DPI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曲线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Application Scale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统一缩放比例</a:t>
            </a:r>
            <a:r>
              <a:rPr lang="zh-CN" altLang="en-US" sz="2800" dirty="0" smtClean="0"/>
              <a:t/>
            </a:r>
            <a:br>
              <a:rPr lang="zh-CN" altLang="en-US" sz="2800" dirty="0" smtClean="0"/>
            </a:b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DPI Scale Rule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缩放规则，以什么作为参照，可以选择最短边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最长边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水平宽度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竖直高度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自定义</a:t>
            </a:r>
            <a:b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</a:b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Custom Scaling Rule Class</a:t>
            </a:r>
            <a:r>
              <a:rPr lang="zh-CN" altLang="en-US" sz="2800" b="1" dirty="0" smtClean="0"/>
              <a:t>：</a:t>
            </a:r>
            <a:r>
              <a:rPr lang="en-US" altLang="zh-CN" sz="2800" dirty="0" smtClean="0"/>
              <a:t>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当缩放规则是自定义的时候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,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需要设置一个继承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DPI 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Curve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DPI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曲线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Allow High DPI in Game Mode</a:t>
            </a:r>
            <a:r>
              <a:rPr lang="zh-CN" altLang="en-US" sz="2800" b="1" dirty="0" smtClean="0"/>
              <a:t>：</a:t>
            </a:r>
            <a:r>
              <a:rPr lang="en-US" altLang="zh-CN" sz="2800" dirty="0" smtClean="0"/>
              <a:t>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在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 PC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版本中使用高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DPI</a:t>
            </a:r>
          </a:p>
          <a:p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延伸阅读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4"/>
              </a:rPr>
              <a:t>https://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4"/>
              </a:rPr>
              <a:t>www.unrealengine.com/zh-CN/tech-blog/visual-effect-adaption-of-ue4-mobile-project?sessionInvalidated=true</a:t>
            </a:r>
            <a:endParaRPr lang="en-US" altLang="zh-CN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5"/>
              </a:rPr>
              <a:t>https://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5"/>
              </a:rPr>
              <a:t>zhuanlan.zhihu.com/p/100618893</a:t>
            </a:r>
            <a:endParaRPr lang="en-US" altLang="zh-CN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zh-CN" altLang="en-US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47507" t="41568" b="28698"/>
          <a:stretch/>
        </p:blipFill>
        <p:spPr>
          <a:xfrm>
            <a:off x="17827215" y="3477985"/>
            <a:ext cx="6709204" cy="329837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85218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2870200" y="2178050"/>
            <a:ext cx="7007225" cy="2071688"/>
          </a:xfrm>
        </p:spPr>
        <p:txBody>
          <a:bodyPr/>
          <a:lstStyle/>
          <a:p>
            <a:pPr>
              <a:spcBef>
                <a:spcPct val="0"/>
              </a:spcBef>
              <a:buFont typeface="宋体" pitchFamily="2" charset="-122"/>
              <a:buNone/>
            </a:pPr>
            <a:r>
              <a:rPr lang="zh-CN" altLang="en-US" b="0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更多话题</a:t>
            </a:r>
            <a:endParaRPr lang="zh-CN" b="0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29699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870200" y="4846638"/>
            <a:ext cx="7007225" cy="8996362"/>
          </a:xfrm>
        </p:spPr>
        <p:txBody>
          <a:bodyPr/>
          <a:lstStyle/>
          <a:p>
            <a:r>
              <a:rPr lang="zh-CN" altLang="en-US" sz="2800" b="1" dirty="0"/>
              <a:t>移动预览器</a:t>
            </a:r>
          </a:p>
          <a:p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基于所选的移动平台，在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UE4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编辑器中预览游戏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。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URL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https://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docs.unrealengine.com/zh-CN/SharingAndReleasing/Mobile/Previewer/index.html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sz="2800" b="1" dirty="0"/>
              <a:t>PSO</a:t>
            </a:r>
            <a:r>
              <a:rPr lang="zh-CN" altLang="en-US" sz="2800" b="1" dirty="0"/>
              <a:t>缓存总</a:t>
            </a:r>
            <a:r>
              <a:rPr lang="zh-CN" altLang="en-US" sz="2800" b="1" dirty="0" smtClean="0"/>
              <a:t>览</a:t>
            </a:r>
            <a:endParaRPr lang="en-US" altLang="zh-CN" sz="2800" b="1" dirty="0" smtClean="0"/>
          </a:p>
          <a:p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管线状态对象（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PSO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）缓存工具有助于缩短其加载虚幻引擎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UE4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）关卡和内容所花的时间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。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URL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3"/>
              </a:rPr>
              <a:t>https://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3"/>
              </a:rPr>
              <a:t>docs.unrealengine.com/zh-CN/SharingAndReleasing/PSOCaching/index.html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303" y="915875"/>
            <a:ext cx="11508239" cy="268605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303" y="3984852"/>
            <a:ext cx="8548687" cy="610620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7647" y="6254183"/>
            <a:ext cx="8934450" cy="710565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336515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6400" y="106363"/>
            <a:ext cx="21031200" cy="26511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  <a:t>教学目标和成果</a:t>
            </a:r>
            <a:b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</a:br>
            <a:endParaRPr lang="zh-CN" cap="none" dirty="0" smtClean="0">
              <a:latin typeface="Microsoft YaHei UI Light" pitchFamily="34" charset="-122"/>
              <a:ea typeface="Microsoft YaHei UI Light" pitchFamily="34" charset="-122"/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3" name="Espaço Reservado para Texto 2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752600" y="4767263"/>
            <a:ext cx="9690100" cy="8948737"/>
          </a:xfrm>
        </p:spPr>
        <p:txBody>
          <a:bodyPr/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sz="2800" dirty="0" smtClean="0">
                <a:solidFill>
                  <a:srgbClr val="000000"/>
                </a:solidFill>
                <a:latin typeface="Microsoft YaHei UI Light" pitchFamily="34" charset="-122"/>
                <a:ea typeface="Microsoft YaHei UI Light" pitchFamily="34" charset="-122"/>
              </a:rPr>
              <a:t>本节课的目标是</a:t>
            </a: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快速制作一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个游戏原型，适配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端和移动端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创建的用户界面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(HUD)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，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适配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端和移动端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用可配置变量，改变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编辑器中的游戏设置</a:t>
            </a:r>
            <a:endParaRPr 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1"/>
          </p:nvPr>
        </p:nvSpPr>
        <p:spPr>
          <a:xfrm>
            <a:off x="13454063" y="4767263"/>
            <a:ext cx="9439275" cy="8948737"/>
          </a:xfrm>
        </p:spPr>
        <p:txBody>
          <a:bodyPr/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sz="2800" dirty="0" smtClean="0">
                <a:solidFill>
                  <a:srgbClr val="000000"/>
                </a:solidFill>
                <a:latin typeface="Microsoft YaHei UI Light" pitchFamily="34" charset="-122"/>
                <a:ea typeface="Microsoft YaHei UI Light" pitchFamily="34" charset="-122"/>
              </a:rPr>
              <a:t>本节课结束时，您将能够</a:t>
            </a: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将游戏原型打包发布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到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平台上调试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ini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（配置文件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）的方法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平台上拿取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（日志文件）的方法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了解虚幻编辑器的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配置方法</a:t>
            </a:r>
            <a:endParaRPr lang="zh-CN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76400" y="1996666"/>
            <a:ext cx="16725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话题一：制作一个可以同时适配</a:t>
            </a:r>
            <a:r>
              <a:rPr lang="en-US" altLang="zh-CN" sz="54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54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和移动端的游戏</a:t>
            </a:r>
            <a:endParaRPr lang="zh-CN" altLang="zh-CN" sz="54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游戏原型项目总览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虚幻引擎版本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4.25.4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（官方版本）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发布平台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支持操作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：键鼠、手柄、屏幕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参考项目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Action RPG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150" y="4367894"/>
            <a:ext cx="12134850" cy="6057900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49150" y="287337"/>
            <a:ext cx="5557249" cy="373538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69686" y="10770963"/>
            <a:ext cx="59513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文档地址：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4"/>
              </a:rPr>
              <a:t>https://docs.unrealengine.com/en-US/Resources/SampleGames/ARPG/index.html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zh-CN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336" y="10770963"/>
            <a:ext cx="54768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创建工程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虚幻引擎模板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：第一人称射击模板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蓝图项目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Scalable 3D or 2D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Mobile/Tablet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No Starter Content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工程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名：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MobileFPS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工程地址：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https://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github.com/patrickhuangcheng/MobileFPSForCUC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49150" y="287337"/>
            <a:ext cx="5557249" cy="37353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9150" y="200478"/>
            <a:ext cx="9227542" cy="51337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9150" y="5421086"/>
            <a:ext cx="11702494" cy="81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6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r>
              <a:rPr lang="zh-CN" altLang="en-US" dirty="0"/>
              <a:t>添加</a:t>
            </a:r>
            <a:r>
              <a:rPr lang="en-US" altLang="zh-CN" dirty="0" err="1" smtClean="0"/>
              <a:t>PlayerController</a:t>
            </a:r>
            <a:endParaRPr lang="zh-CN" altLang="en-US" dirty="0"/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添加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PlayerController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（玩家控制器）：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Blueprint'/Game/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FirstPersonBP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/Blueprints/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FirstPersonPlayerController.FirstPersonPlayerController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</a:t>
            </a:r>
          </a:p>
          <a:p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集成到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GameModeBase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（游戏模式）：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Blueprint'/Game/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FirstPersonBP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/Blueprints/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FirstPersonGameMode.FirstPersonGameMode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</a:t>
            </a:r>
          </a:p>
          <a:p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添加前缀“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BP_”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以符合工程习惯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168" y="9603921"/>
            <a:ext cx="11999984" cy="37365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883" y="191861"/>
            <a:ext cx="7487433" cy="65844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8505" y="2468335"/>
            <a:ext cx="7175647" cy="69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9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r>
              <a:rPr lang="en-US" altLang="zh-CN" dirty="0" err="1" smtClean="0"/>
              <a:t>PlayerController</a:t>
            </a:r>
            <a:r>
              <a:rPr lang="zh-CN" altLang="en-US" dirty="0" smtClean="0"/>
              <a:t>初始化</a:t>
            </a:r>
            <a:endParaRPr lang="zh-CN" altLang="en-US" dirty="0"/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Event On Possess / Event On 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UnPossess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Do Once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（流程控制）</a:t>
            </a:r>
          </a:p>
          <a:p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转化并记录当前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PlayerCharacter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761" y="186531"/>
            <a:ext cx="4967383" cy="40683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278" y="886450"/>
            <a:ext cx="5272768" cy="32256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761" y="4668445"/>
            <a:ext cx="6230329" cy="48886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75" y="9618323"/>
            <a:ext cx="22411848" cy="35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1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icThem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16936</TotalTime>
  <Words>2342</Words>
  <Application>Microsoft Office PowerPoint</Application>
  <PresentationFormat>自定义</PresentationFormat>
  <Paragraphs>367</Paragraphs>
  <Slides>49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Helvetica Light</vt:lpstr>
      <vt:lpstr>Helvetica Neue</vt:lpstr>
      <vt:lpstr>Microsoft YaHei UI Light</vt:lpstr>
      <vt:lpstr>宋体</vt:lpstr>
      <vt:lpstr>Arial</vt:lpstr>
      <vt:lpstr>Calibri</vt:lpstr>
      <vt:lpstr>Helvetica</vt:lpstr>
      <vt:lpstr>EpicTheme</vt:lpstr>
      <vt:lpstr>PowerPoint 演示文稿</vt:lpstr>
      <vt:lpstr>黄丞</vt:lpstr>
      <vt:lpstr>教学目标和成果 </vt:lpstr>
      <vt:lpstr>课程总览</vt:lpstr>
      <vt:lpstr>教学目标和成果 </vt:lpstr>
      <vt:lpstr>游戏原型项目总览</vt:lpstr>
      <vt:lpstr>创建工程</vt:lpstr>
      <vt:lpstr>添加PlayerController</vt:lpstr>
      <vt:lpstr>PlayerController初始化</vt:lpstr>
      <vt:lpstr>Set VirtuaL Joystick</vt:lpstr>
      <vt:lpstr>TwinSticks设定</vt:lpstr>
      <vt:lpstr>HUD_Mobile（移动端界面）</vt:lpstr>
      <vt:lpstr>CreateHUD ShowHUD</vt:lpstr>
      <vt:lpstr>从 HUD_Mobile 到 HUD_PC</vt:lpstr>
      <vt:lpstr>FunctionLibrary（函数库）</vt:lpstr>
      <vt:lpstr>PlayerController 添加可配置变量</vt:lpstr>
      <vt:lpstr>PlayerController 根据平台选择HUD</vt:lpstr>
      <vt:lpstr>编辑器的ini文件（配置文件）</vt:lpstr>
      <vt:lpstr>准备搬运控制到PlayerController </vt:lpstr>
      <vt:lpstr>UI连接控制至PlayerController</vt:lpstr>
      <vt:lpstr>Project - Maps &amp; Modes</vt:lpstr>
      <vt:lpstr>尝试Windows打包</vt:lpstr>
      <vt:lpstr>获取Log文件（日志文件）</vt:lpstr>
      <vt:lpstr>PowerPoint 演示文稿</vt:lpstr>
      <vt:lpstr>教学目标和成果 </vt:lpstr>
      <vt:lpstr>Android 游戏打包调试总览</vt:lpstr>
      <vt:lpstr>Android Studio下载</vt:lpstr>
      <vt:lpstr>Android Studio下载</vt:lpstr>
      <vt:lpstr>Android Studio安装</vt:lpstr>
      <vt:lpstr>Android Studio完成安装</vt:lpstr>
      <vt:lpstr>Android Studio初始化</vt:lpstr>
      <vt:lpstr>SDK Manager 初始化</vt:lpstr>
      <vt:lpstr>Setup Android</vt:lpstr>
      <vt:lpstr>Android SDK 设定 </vt:lpstr>
      <vt:lpstr>Android NDK 兼容性</vt:lpstr>
      <vt:lpstr>Android 密钥生成</vt:lpstr>
      <vt:lpstr>Android 密钥部署</vt:lpstr>
      <vt:lpstr>手动下载并部署Gradle</vt:lpstr>
      <vt:lpstr>Android 设定 – 最后冲刺</vt:lpstr>
      <vt:lpstr>Android 手机调试</vt:lpstr>
      <vt:lpstr>Android 手机开启开发者模式</vt:lpstr>
      <vt:lpstr>开启开发者模式 视频演示</vt:lpstr>
      <vt:lpstr>蓝叠开发者版 开启开发者模式</vt:lpstr>
      <vt:lpstr>Android ADB Devices</vt:lpstr>
      <vt:lpstr>Android ADB Logcat</vt:lpstr>
      <vt:lpstr>杂谈：打包的改进</vt:lpstr>
      <vt:lpstr>杂谈：控制台命令</vt:lpstr>
      <vt:lpstr>杂谈：UI (用户界面)的适配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 Romero</dc:creator>
  <cp:lastModifiedBy>HUANGCheng</cp:lastModifiedBy>
  <cp:revision>403</cp:revision>
  <dcterms:modified xsi:type="dcterms:W3CDTF">2021-05-12T16:42:15Z</dcterms:modified>
</cp:coreProperties>
</file>